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8" r:id="rId7"/>
    <p:sldId id="259" r:id="rId8"/>
    <p:sldId id="262" r:id="rId9"/>
    <p:sldId id="265" r:id="rId10"/>
    <p:sldId id="266" r:id="rId11"/>
    <p:sldId id="267" r:id="rId12"/>
    <p:sldId id="268" r:id="rId13"/>
    <p:sldId id="263" r:id="rId14"/>
    <p:sldId id="264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69792D-43B5-469E-AE46-DD6CC227740A}" v="14" dt="2023-02-28T20:27:21.2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0618CE-BAB8-4BCA-B19E-FB2D13E876AA}" type="doc">
      <dgm:prSet loTypeId="urn:microsoft.com/office/officeart/2005/8/layout/hierarchy1" loCatId="hierarchy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DC60C67-2B6C-4974-AAFA-5F3E10A24822}">
      <dgm:prSet/>
      <dgm:spPr/>
      <dgm:t>
        <a:bodyPr/>
        <a:lstStyle/>
        <a:p>
          <a:r>
            <a:rPr lang="en-US"/>
            <a:t>Beyond complying with municipal regulations, recycling is simply the right thing to do for our environment. </a:t>
          </a:r>
          <a:r>
            <a:rPr lang="en-CA"/>
            <a:t>Schools generate a lot of waste, from paper and other classroom materials used daily, to food and snacks in classrooms, cafeterias, and canteens.</a:t>
          </a:r>
          <a:endParaRPr lang="en-US"/>
        </a:p>
      </dgm:t>
    </dgm:pt>
    <dgm:pt modelId="{B4AB6973-6F97-4C8D-8CBC-128E8385717F}" type="parTrans" cxnId="{008A2F16-6810-46D9-B6EE-9F2E1EA49796}">
      <dgm:prSet/>
      <dgm:spPr/>
      <dgm:t>
        <a:bodyPr/>
        <a:lstStyle/>
        <a:p>
          <a:endParaRPr lang="en-US"/>
        </a:p>
      </dgm:t>
    </dgm:pt>
    <dgm:pt modelId="{6DC510A0-E4F5-4175-A855-A9B8B553B54C}" type="sibTrans" cxnId="{008A2F16-6810-46D9-B6EE-9F2E1EA49796}">
      <dgm:prSet/>
      <dgm:spPr/>
      <dgm:t>
        <a:bodyPr/>
        <a:lstStyle/>
        <a:p>
          <a:endParaRPr lang="en-US"/>
        </a:p>
      </dgm:t>
    </dgm:pt>
    <dgm:pt modelId="{9318B610-4614-42D3-AB1F-FDFCA919A098}">
      <dgm:prSet/>
      <dgm:spPr/>
      <dgm:t>
        <a:bodyPr/>
        <a:lstStyle/>
        <a:p>
          <a:r>
            <a:rPr lang="en-CA"/>
            <a:t>Learning about the impacts of recycling on our environment promotes ethical citizenship and the belief that the smallest actions matter. We can make a difference to our environment.  By creating awareness and changing our waste management practices, we have an opportunity to have a positive impact on our future.  </a:t>
          </a:r>
          <a:endParaRPr lang="en-US"/>
        </a:p>
      </dgm:t>
    </dgm:pt>
    <dgm:pt modelId="{2201B3AC-425A-41C5-B401-48F4BE59B57D}" type="parTrans" cxnId="{E10EB19C-2155-49CD-8AF4-27F6F37810A8}">
      <dgm:prSet/>
      <dgm:spPr/>
      <dgm:t>
        <a:bodyPr/>
        <a:lstStyle/>
        <a:p>
          <a:endParaRPr lang="en-US"/>
        </a:p>
      </dgm:t>
    </dgm:pt>
    <dgm:pt modelId="{BDC05D1A-1B0D-464D-AE26-EA6A084A2861}" type="sibTrans" cxnId="{E10EB19C-2155-49CD-8AF4-27F6F37810A8}">
      <dgm:prSet/>
      <dgm:spPr/>
      <dgm:t>
        <a:bodyPr/>
        <a:lstStyle/>
        <a:p>
          <a:endParaRPr lang="en-US"/>
        </a:p>
      </dgm:t>
    </dgm:pt>
    <dgm:pt modelId="{ACD7541B-A41F-4AD4-8585-75FF2464CF08}" type="pres">
      <dgm:prSet presAssocID="{480618CE-BAB8-4BCA-B19E-FB2D13E876A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2832735-395E-41E7-9CB3-C28284A6D3FC}" type="pres">
      <dgm:prSet presAssocID="{0DC60C67-2B6C-4974-AAFA-5F3E10A24822}" presName="hierRoot1" presStyleCnt="0"/>
      <dgm:spPr/>
    </dgm:pt>
    <dgm:pt modelId="{092C0954-929A-4769-A573-23D19964BA08}" type="pres">
      <dgm:prSet presAssocID="{0DC60C67-2B6C-4974-AAFA-5F3E10A24822}" presName="composite" presStyleCnt="0"/>
      <dgm:spPr/>
    </dgm:pt>
    <dgm:pt modelId="{9504705C-F6D4-4503-92F9-7CBA773F99DE}" type="pres">
      <dgm:prSet presAssocID="{0DC60C67-2B6C-4974-AAFA-5F3E10A24822}" presName="background" presStyleLbl="node0" presStyleIdx="0" presStyleCnt="2"/>
      <dgm:spPr/>
    </dgm:pt>
    <dgm:pt modelId="{D2CD2786-0305-4722-BB3F-CF88F8E72EC4}" type="pres">
      <dgm:prSet presAssocID="{0DC60C67-2B6C-4974-AAFA-5F3E10A24822}" presName="text" presStyleLbl="fgAcc0" presStyleIdx="0" presStyleCnt="2">
        <dgm:presLayoutVars>
          <dgm:chPref val="3"/>
        </dgm:presLayoutVars>
      </dgm:prSet>
      <dgm:spPr/>
    </dgm:pt>
    <dgm:pt modelId="{C484F5A9-1505-4F81-851C-E6FA35168623}" type="pres">
      <dgm:prSet presAssocID="{0DC60C67-2B6C-4974-AAFA-5F3E10A24822}" presName="hierChild2" presStyleCnt="0"/>
      <dgm:spPr/>
    </dgm:pt>
    <dgm:pt modelId="{843C76AF-CA28-4496-85B5-1989E1F35601}" type="pres">
      <dgm:prSet presAssocID="{9318B610-4614-42D3-AB1F-FDFCA919A098}" presName="hierRoot1" presStyleCnt="0"/>
      <dgm:spPr/>
    </dgm:pt>
    <dgm:pt modelId="{5AE2DE8D-13D0-4466-B28D-6C2D44DF934B}" type="pres">
      <dgm:prSet presAssocID="{9318B610-4614-42D3-AB1F-FDFCA919A098}" presName="composite" presStyleCnt="0"/>
      <dgm:spPr/>
    </dgm:pt>
    <dgm:pt modelId="{7B6B8581-C691-4752-B0B5-5701E7BBB44C}" type="pres">
      <dgm:prSet presAssocID="{9318B610-4614-42D3-AB1F-FDFCA919A098}" presName="background" presStyleLbl="node0" presStyleIdx="1" presStyleCnt="2"/>
      <dgm:spPr/>
    </dgm:pt>
    <dgm:pt modelId="{C5001F26-9021-407E-B9F8-3B96702E1878}" type="pres">
      <dgm:prSet presAssocID="{9318B610-4614-42D3-AB1F-FDFCA919A098}" presName="text" presStyleLbl="fgAcc0" presStyleIdx="1" presStyleCnt="2">
        <dgm:presLayoutVars>
          <dgm:chPref val="3"/>
        </dgm:presLayoutVars>
      </dgm:prSet>
      <dgm:spPr/>
    </dgm:pt>
    <dgm:pt modelId="{4D2FE795-77EE-4700-A4DE-123D2F2267B9}" type="pres">
      <dgm:prSet presAssocID="{9318B610-4614-42D3-AB1F-FDFCA919A098}" presName="hierChild2" presStyleCnt="0"/>
      <dgm:spPr/>
    </dgm:pt>
  </dgm:ptLst>
  <dgm:cxnLst>
    <dgm:cxn modelId="{008A2F16-6810-46D9-B6EE-9F2E1EA49796}" srcId="{480618CE-BAB8-4BCA-B19E-FB2D13E876AA}" destId="{0DC60C67-2B6C-4974-AAFA-5F3E10A24822}" srcOrd="0" destOrd="0" parTransId="{B4AB6973-6F97-4C8D-8CBC-128E8385717F}" sibTransId="{6DC510A0-E4F5-4175-A855-A9B8B553B54C}"/>
    <dgm:cxn modelId="{A80F2980-9F5A-4A56-B165-1CAE5B48F313}" type="presOf" srcId="{0DC60C67-2B6C-4974-AAFA-5F3E10A24822}" destId="{D2CD2786-0305-4722-BB3F-CF88F8E72EC4}" srcOrd="0" destOrd="0" presId="urn:microsoft.com/office/officeart/2005/8/layout/hierarchy1"/>
    <dgm:cxn modelId="{E10EB19C-2155-49CD-8AF4-27F6F37810A8}" srcId="{480618CE-BAB8-4BCA-B19E-FB2D13E876AA}" destId="{9318B610-4614-42D3-AB1F-FDFCA919A098}" srcOrd="1" destOrd="0" parTransId="{2201B3AC-425A-41C5-B401-48F4BE59B57D}" sibTransId="{BDC05D1A-1B0D-464D-AE26-EA6A084A2861}"/>
    <dgm:cxn modelId="{962007AF-60F7-40E0-9ED2-9364E294495D}" type="presOf" srcId="{9318B610-4614-42D3-AB1F-FDFCA919A098}" destId="{C5001F26-9021-407E-B9F8-3B96702E1878}" srcOrd="0" destOrd="0" presId="urn:microsoft.com/office/officeart/2005/8/layout/hierarchy1"/>
    <dgm:cxn modelId="{2E6892BA-8DCB-4046-973C-9AE5ED245D52}" type="presOf" srcId="{480618CE-BAB8-4BCA-B19E-FB2D13E876AA}" destId="{ACD7541B-A41F-4AD4-8585-75FF2464CF08}" srcOrd="0" destOrd="0" presId="urn:microsoft.com/office/officeart/2005/8/layout/hierarchy1"/>
    <dgm:cxn modelId="{E15A9ADC-012C-4529-8623-5D4829865A6B}" type="presParOf" srcId="{ACD7541B-A41F-4AD4-8585-75FF2464CF08}" destId="{B2832735-395E-41E7-9CB3-C28284A6D3FC}" srcOrd="0" destOrd="0" presId="urn:microsoft.com/office/officeart/2005/8/layout/hierarchy1"/>
    <dgm:cxn modelId="{F2C11958-87C7-48A8-9B3B-C01C2A0929AF}" type="presParOf" srcId="{B2832735-395E-41E7-9CB3-C28284A6D3FC}" destId="{092C0954-929A-4769-A573-23D19964BA08}" srcOrd="0" destOrd="0" presId="urn:microsoft.com/office/officeart/2005/8/layout/hierarchy1"/>
    <dgm:cxn modelId="{9C8B1C33-89DC-45BB-9049-6C3EB603DC25}" type="presParOf" srcId="{092C0954-929A-4769-A573-23D19964BA08}" destId="{9504705C-F6D4-4503-92F9-7CBA773F99DE}" srcOrd="0" destOrd="0" presId="urn:microsoft.com/office/officeart/2005/8/layout/hierarchy1"/>
    <dgm:cxn modelId="{DF96DAB5-8019-4FDA-A87B-F4EB63011637}" type="presParOf" srcId="{092C0954-929A-4769-A573-23D19964BA08}" destId="{D2CD2786-0305-4722-BB3F-CF88F8E72EC4}" srcOrd="1" destOrd="0" presId="urn:microsoft.com/office/officeart/2005/8/layout/hierarchy1"/>
    <dgm:cxn modelId="{3B6BBEAD-B302-4D98-BEFD-8D4B93444328}" type="presParOf" srcId="{B2832735-395E-41E7-9CB3-C28284A6D3FC}" destId="{C484F5A9-1505-4F81-851C-E6FA35168623}" srcOrd="1" destOrd="0" presId="urn:microsoft.com/office/officeart/2005/8/layout/hierarchy1"/>
    <dgm:cxn modelId="{9EDD324D-F0D9-484F-A31B-7104B2B56B95}" type="presParOf" srcId="{ACD7541B-A41F-4AD4-8585-75FF2464CF08}" destId="{843C76AF-CA28-4496-85B5-1989E1F35601}" srcOrd="1" destOrd="0" presId="urn:microsoft.com/office/officeart/2005/8/layout/hierarchy1"/>
    <dgm:cxn modelId="{C7DCC9A7-2867-4968-987B-F5DCE90B4E9E}" type="presParOf" srcId="{843C76AF-CA28-4496-85B5-1989E1F35601}" destId="{5AE2DE8D-13D0-4466-B28D-6C2D44DF934B}" srcOrd="0" destOrd="0" presId="urn:microsoft.com/office/officeart/2005/8/layout/hierarchy1"/>
    <dgm:cxn modelId="{67022BA6-7102-4B73-9B35-0D5EC9999D54}" type="presParOf" srcId="{5AE2DE8D-13D0-4466-B28D-6C2D44DF934B}" destId="{7B6B8581-C691-4752-B0B5-5701E7BBB44C}" srcOrd="0" destOrd="0" presId="urn:microsoft.com/office/officeart/2005/8/layout/hierarchy1"/>
    <dgm:cxn modelId="{45569C56-1441-4443-983E-455AC2E0E03A}" type="presParOf" srcId="{5AE2DE8D-13D0-4466-B28D-6C2D44DF934B}" destId="{C5001F26-9021-407E-B9F8-3B96702E1878}" srcOrd="1" destOrd="0" presId="urn:microsoft.com/office/officeart/2005/8/layout/hierarchy1"/>
    <dgm:cxn modelId="{133BDE60-704A-41A7-A06C-B4AAE0AB9460}" type="presParOf" srcId="{843C76AF-CA28-4496-85B5-1989E1F35601}" destId="{4D2FE795-77EE-4700-A4DE-123D2F2267B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7ADC16-E4D9-4135-90D4-3FFEB75C05F9}" type="doc">
      <dgm:prSet loTypeId="urn:microsoft.com/office/officeart/2005/8/layout/process4" loCatId="process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79D2197B-0721-41E7-8D6C-D2D278BBDA65}">
      <dgm:prSet/>
      <dgm:spPr/>
      <dgm:t>
        <a:bodyPr/>
        <a:lstStyle/>
        <a:p>
          <a:r>
            <a:rPr lang="en-US"/>
            <a:t>All staff and students at Lethbridge School Division have a valuable role to play in reducing waste by participating in the Lethbridge School Division Waste Program.</a:t>
          </a:r>
        </a:p>
      </dgm:t>
    </dgm:pt>
    <dgm:pt modelId="{B78C7538-8BEF-4C2E-8445-4CA307443069}" type="parTrans" cxnId="{8C2D312F-54B4-4926-B01E-3B909BFD7D7F}">
      <dgm:prSet/>
      <dgm:spPr/>
      <dgm:t>
        <a:bodyPr/>
        <a:lstStyle/>
        <a:p>
          <a:endParaRPr lang="en-US"/>
        </a:p>
      </dgm:t>
    </dgm:pt>
    <dgm:pt modelId="{F0C7DAC7-81D3-428A-94DF-F76679E5570A}" type="sibTrans" cxnId="{8C2D312F-54B4-4926-B01E-3B909BFD7D7F}">
      <dgm:prSet/>
      <dgm:spPr/>
      <dgm:t>
        <a:bodyPr/>
        <a:lstStyle/>
        <a:p>
          <a:endParaRPr lang="en-US"/>
        </a:p>
      </dgm:t>
    </dgm:pt>
    <dgm:pt modelId="{A84FC129-2064-4F63-8A0F-CEBACAC383D2}">
      <dgm:prSet/>
      <dgm:spPr/>
      <dgm:t>
        <a:bodyPr/>
        <a:lstStyle/>
        <a:p>
          <a:r>
            <a:rPr lang="en-US"/>
            <a:t>School administrators, teachers, support staff, caretakers, and students working together will make waste management easier and effective. </a:t>
          </a:r>
        </a:p>
      </dgm:t>
    </dgm:pt>
    <dgm:pt modelId="{C25F6209-6517-405A-BF6F-365AE413D78A}" type="parTrans" cxnId="{0BFB8BB6-2D64-4F70-B63F-14352DA1DA12}">
      <dgm:prSet/>
      <dgm:spPr/>
      <dgm:t>
        <a:bodyPr/>
        <a:lstStyle/>
        <a:p>
          <a:endParaRPr lang="en-US"/>
        </a:p>
      </dgm:t>
    </dgm:pt>
    <dgm:pt modelId="{1AAE19FE-1F72-4EF8-B50A-CA482640802D}" type="sibTrans" cxnId="{0BFB8BB6-2D64-4F70-B63F-14352DA1DA12}">
      <dgm:prSet/>
      <dgm:spPr/>
      <dgm:t>
        <a:bodyPr/>
        <a:lstStyle/>
        <a:p>
          <a:endParaRPr lang="en-US"/>
        </a:p>
      </dgm:t>
    </dgm:pt>
    <dgm:pt modelId="{86B7E699-D79A-4BA8-9C39-30841794D3BD}">
      <dgm:prSet/>
      <dgm:spPr/>
      <dgm:t>
        <a:bodyPr/>
        <a:lstStyle/>
        <a:p>
          <a:r>
            <a:rPr lang="en-US"/>
            <a:t>The goal of the program will be to develop a culture of responsible waste management in our school communities. </a:t>
          </a:r>
        </a:p>
      </dgm:t>
    </dgm:pt>
    <dgm:pt modelId="{0DEB9A47-EE5C-4D69-AF5F-9F745C6F1A81}" type="parTrans" cxnId="{BB4C7068-D833-4FB7-91BC-9CC9563FC09D}">
      <dgm:prSet/>
      <dgm:spPr/>
      <dgm:t>
        <a:bodyPr/>
        <a:lstStyle/>
        <a:p>
          <a:endParaRPr lang="en-US"/>
        </a:p>
      </dgm:t>
    </dgm:pt>
    <dgm:pt modelId="{10B0B7FD-B33F-4085-B0CF-FA9E9C7B7CC3}" type="sibTrans" cxnId="{BB4C7068-D833-4FB7-91BC-9CC9563FC09D}">
      <dgm:prSet/>
      <dgm:spPr/>
      <dgm:t>
        <a:bodyPr/>
        <a:lstStyle/>
        <a:p>
          <a:endParaRPr lang="en-US"/>
        </a:p>
      </dgm:t>
    </dgm:pt>
    <dgm:pt modelId="{E6AC3B24-D964-4B5C-91C1-B05FBFC9DFA7}" type="pres">
      <dgm:prSet presAssocID="{CB7ADC16-E4D9-4135-90D4-3FFEB75C05F9}" presName="Name0" presStyleCnt="0">
        <dgm:presLayoutVars>
          <dgm:dir/>
          <dgm:animLvl val="lvl"/>
          <dgm:resizeHandles val="exact"/>
        </dgm:presLayoutVars>
      </dgm:prSet>
      <dgm:spPr/>
    </dgm:pt>
    <dgm:pt modelId="{D36BFDA1-C4B3-4437-922C-0C0818D9B44A}" type="pres">
      <dgm:prSet presAssocID="{86B7E699-D79A-4BA8-9C39-30841794D3BD}" presName="boxAndChildren" presStyleCnt="0"/>
      <dgm:spPr/>
    </dgm:pt>
    <dgm:pt modelId="{8A250303-2C89-4257-ACA1-885AD2C79DB0}" type="pres">
      <dgm:prSet presAssocID="{86B7E699-D79A-4BA8-9C39-30841794D3BD}" presName="parentTextBox" presStyleLbl="node1" presStyleIdx="0" presStyleCnt="3"/>
      <dgm:spPr/>
    </dgm:pt>
    <dgm:pt modelId="{71DDAE3D-EF57-4C11-8AAE-8C40A2989493}" type="pres">
      <dgm:prSet presAssocID="{1AAE19FE-1F72-4EF8-B50A-CA482640802D}" presName="sp" presStyleCnt="0"/>
      <dgm:spPr/>
    </dgm:pt>
    <dgm:pt modelId="{55DDBDF5-1F60-4090-B5DA-5401589AE140}" type="pres">
      <dgm:prSet presAssocID="{A84FC129-2064-4F63-8A0F-CEBACAC383D2}" presName="arrowAndChildren" presStyleCnt="0"/>
      <dgm:spPr/>
    </dgm:pt>
    <dgm:pt modelId="{14675DEB-B805-4B24-AB0B-E66C2DDFAB4F}" type="pres">
      <dgm:prSet presAssocID="{A84FC129-2064-4F63-8A0F-CEBACAC383D2}" presName="parentTextArrow" presStyleLbl="node1" presStyleIdx="1" presStyleCnt="3"/>
      <dgm:spPr/>
    </dgm:pt>
    <dgm:pt modelId="{09F5A1EC-E446-4918-B18F-959950F2914A}" type="pres">
      <dgm:prSet presAssocID="{F0C7DAC7-81D3-428A-94DF-F76679E5570A}" presName="sp" presStyleCnt="0"/>
      <dgm:spPr/>
    </dgm:pt>
    <dgm:pt modelId="{3EDAEB43-3923-4068-92F7-D96E30041101}" type="pres">
      <dgm:prSet presAssocID="{79D2197B-0721-41E7-8D6C-D2D278BBDA65}" presName="arrowAndChildren" presStyleCnt="0"/>
      <dgm:spPr/>
    </dgm:pt>
    <dgm:pt modelId="{5F024A79-56CE-4B9B-BC01-F3A37E417D9B}" type="pres">
      <dgm:prSet presAssocID="{79D2197B-0721-41E7-8D6C-D2D278BBDA65}" presName="parentTextArrow" presStyleLbl="node1" presStyleIdx="2" presStyleCnt="3"/>
      <dgm:spPr/>
    </dgm:pt>
  </dgm:ptLst>
  <dgm:cxnLst>
    <dgm:cxn modelId="{8C2D312F-54B4-4926-B01E-3B909BFD7D7F}" srcId="{CB7ADC16-E4D9-4135-90D4-3FFEB75C05F9}" destId="{79D2197B-0721-41E7-8D6C-D2D278BBDA65}" srcOrd="0" destOrd="0" parTransId="{B78C7538-8BEF-4C2E-8445-4CA307443069}" sibTransId="{F0C7DAC7-81D3-428A-94DF-F76679E5570A}"/>
    <dgm:cxn modelId="{CAEF1737-502E-4FBB-A7EC-4FBEEBF029A2}" type="presOf" srcId="{CB7ADC16-E4D9-4135-90D4-3FFEB75C05F9}" destId="{E6AC3B24-D964-4B5C-91C1-B05FBFC9DFA7}" srcOrd="0" destOrd="0" presId="urn:microsoft.com/office/officeart/2005/8/layout/process4"/>
    <dgm:cxn modelId="{BB4C7068-D833-4FB7-91BC-9CC9563FC09D}" srcId="{CB7ADC16-E4D9-4135-90D4-3FFEB75C05F9}" destId="{86B7E699-D79A-4BA8-9C39-30841794D3BD}" srcOrd="2" destOrd="0" parTransId="{0DEB9A47-EE5C-4D69-AF5F-9F745C6F1A81}" sibTransId="{10B0B7FD-B33F-4085-B0CF-FA9E9C7B7CC3}"/>
    <dgm:cxn modelId="{5069A270-89BB-4703-8D51-46609A52149E}" type="presOf" srcId="{86B7E699-D79A-4BA8-9C39-30841794D3BD}" destId="{8A250303-2C89-4257-ACA1-885AD2C79DB0}" srcOrd="0" destOrd="0" presId="urn:microsoft.com/office/officeart/2005/8/layout/process4"/>
    <dgm:cxn modelId="{2F2DEE97-1F95-4DCB-9D48-131582407063}" type="presOf" srcId="{A84FC129-2064-4F63-8A0F-CEBACAC383D2}" destId="{14675DEB-B805-4B24-AB0B-E66C2DDFAB4F}" srcOrd="0" destOrd="0" presId="urn:microsoft.com/office/officeart/2005/8/layout/process4"/>
    <dgm:cxn modelId="{0BFB8BB6-2D64-4F70-B63F-14352DA1DA12}" srcId="{CB7ADC16-E4D9-4135-90D4-3FFEB75C05F9}" destId="{A84FC129-2064-4F63-8A0F-CEBACAC383D2}" srcOrd="1" destOrd="0" parTransId="{C25F6209-6517-405A-BF6F-365AE413D78A}" sibTransId="{1AAE19FE-1F72-4EF8-B50A-CA482640802D}"/>
    <dgm:cxn modelId="{11200BB8-EC87-402F-8188-B608E8B6F830}" type="presOf" srcId="{79D2197B-0721-41E7-8D6C-D2D278BBDA65}" destId="{5F024A79-56CE-4B9B-BC01-F3A37E417D9B}" srcOrd="0" destOrd="0" presId="urn:microsoft.com/office/officeart/2005/8/layout/process4"/>
    <dgm:cxn modelId="{B32D444A-25D0-4F08-9CBF-C7FC3D14A9BA}" type="presParOf" srcId="{E6AC3B24-D964-4B5C-91C1-B05FBFC9DFA7}" destId="{D36BFDA1-C4B3-4437-922C-0C0818D9B44A}" srcOrd="0" destOrd="0" presId="urn:microsoft.com/office/officeart/2005/8/layout/process4"/>
    <dgm:cxn modelId="{2D774F26-8FE4-4029-90AD-06876BD146F4}" type="presParOf" srcId="{D36BFDA1-C4B3-4437-922C-0C0818D9B44A}" destId="{8A250303-2C89-4257-ACA1-885AD2C79DB0}" srcOrd="0" destOrd="0" presId="urn:microsoft.com/office/officeart/2005/8/layout/process4"/>
    <dgm:cxn modelId="{BC0C5074-DC40-4CCC-AB55-1C6B28847015}" type="presParOf" srcId="{E6AC3B24-D964-4B5C-91C1-B05FBFC9DFA7}" destId="{71DDAE3D-EF57-4C11-8AAE-8C40A2989493}" srcOrd="1" destOrd="0" presId="urn:microsoft.com/office/officeart/2005/8/layout/process4"/>
    <dgm:cxn modelId="{9E92F31C-CB60-435C-B5E8-E756018FAFCC}" type="presParOf" srcId="{E6AC3B24-D964-4B5C-91C1-B05FBFC9DFA7}" destId="{55DDBDF5-1F60-4090-B5DA-5401589AE140}" srcOrd="2" destOrd="0" presId="urn:microsoft.com/office/officeart/2005/8/layout/process4"/>
    <dgm:cxn modelId="{E51C0F07-2AC0-4AB2-AC41-B64A943308EC}" type="presParOf" srcId="{55DDBDF5-1F60-4090-B5DA-5401589AE140}" destId="{14675DEB-B805-4B24-AB0B-E66C2DDFAB4F}" srcOrd="0" destOrd="0" presId="urn:microsoft.com/office/officeart/2005/8/layout/process4"/>
    <dgm:cxn modelId="{ACF0A6DA-DAA1-48C9-A906-EAFBBE9423F9}" type="presParOf" srcId="{E6AC3B24-D964-4B5C-91C1-B05FBFC9DFA7}" destId="{09F5A1EC-E446-4918-B18F-959950F2914A}" srcOrd="3" destOrd="0" presId="urn:microsoft.com/office/officeart/2005/8/layout/process4"/>
    <dgm:cxn modelId="{F9C66938-B0EA-4696-A5BE-4CA9B70EA2C6}" type="presParOf" srcId="{E6AC3B24-D964-4B5C-91C1-B05FBFC9DFA7}" destId="{3EDAEB43-3923-4068-92F7-D96E30041101}" srcOrd="4" destOrd="0" presId="urn:microsoft.com/office/officeart/2005/8/layout/process4"/>
    <dgm:cxn modelId="{2CFCF9D8-01F2-4D38-B78E-ABEE1CE369EB}" type="presParOf" srcId="{3EDAEB43-3923-4068-92F7-D96E30041101}" destId="{5F024A79-56CE-4B9B-BC01-F3A37E417D9B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F186991-AE23-4EB1-A7B8-BF539F521C49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9BF88FE7-1335-4436-B984-4885ECEA4497}">
      <dgm:prSet/>
      <dgm:spPr/>
      <dgm:t>
        <a:bodyPr/>
        <a:lstStyle/>
        <a:p>
          <a:r>
            <a:rPr lang="en-US"/>
            <a:t>“Hope is a verb with its sleeves rolled up” Dr. David Orr</a:t>
          </a:r>
        </a:p>
      </dgm:t>
    </dgm:pt>
    <dgm:pt modelId="{4AA74C1E-39A9-4545-A453-C83A8A04D109}" type="parTrans" cxnId="{B21C9D3D-A05F-4CF0-BDA3-093B6B802E36}">
      <dgm:prSet/>
      <dgm:spPr/>
      <dgm:t>
        <a:bodyPr/>
        <a:lstStyle/>
        <a:p>
          <a:endParaRPr lang="en-US"/>
        </a:p>
      </dgm:t>
    </dgm:pt>
    <dgm:pt modelId="{2F511430-4683-46AD-8882-4501F0F19427}" type="sibTrans" cxnId="{B21C9D3D-A05F-4CF0-BDA3-093B6B802E36}">
      <dgm:prSet/>
      <dgm:spPr/>
      <dgm:t>
        <a:bodyPr/>
        <a:lstStyle/>
        <a:p>
          <a:endParaRPr lang="en-US"/>
        </a:p>
      </dgm:t>
    </dgm:pt>
    <dgm:pt modelId="{2C6F1FFB-71C6-4A14-A5AE-3F236F5B0570}">
      <dgm:prSet/>
      <dgm:spPr/>
      <dgm:t>
        <a:bodyPr/>
        <a:lstStyle/>
        <a:p>
          <a:r>
            <a:rPr lang="en-US"/>
            <a:t>An efficient and effective waste management program requires that </a:t>
          </a:r>
          <a:r>
            <a:rPr lang="en-US" u="sng"/>
            <a:t>all</a:t>
          </a:r>
          <a:r>
            <a:rPr lang="en-US"/>
            <a:t> students and staff are involved.  The Division will support infrastructure and division wide communication strategies.  Schools will be responsible for tailoring the day-to day practices to their school community.  </a:t>
          </a:r>
        </a:p>
      </dgm:t>
    </dgm:pt>
    <dgm:pt modelId="{93BE4BC1-E65F-4C46-9BB3-1E45BD571AD5}" type="parTrans" cxnId="{E327DECA-FF71-4328-88B0-434A6477FFEE}">
      <dgm:prSet/>
      <dgm:spPr/>
      <dgm:t>
        <a:bodyPr/>
        <a:lstStyle/>
        <a:p>
          <a:endParaRPr lang="en-US"/>
        </a:p>
      </dgm:t>
    </dgm:pt>
    <dgm:pt modelId="{9A07F581-EE31-4561-B9A9-EB7DC81409CF}" type="sibTrans" cxnId="{E327DECA-FF71-4328-88B0-434A6477FFEE}">
      <dgm:prSet/>
      <dgm:spPr/>
      <dgm:t>
        <a:bodyPr/>
        <a:lstStyle/>
        <a:p>
          <a:endParaRPr lang="en-US"/>
        </a:p>
      </dgm:t>
    </dgm:pt>
    <dgm:pt modelId="{A4507A65-0490-4C63-A0CB-2607320A1A44}" type="pres">
      <dgm:prSet presAssocID="{6F186991-AE23-4EB1-A7B8-BF539F521C49}" presName="root" presStyleCnt="0">
        <dgm:presLayoutVars>
          <dgm:dir/>
          <dgm:resizeHandles val="exact"/>
        </dgm:presLayoutVars>
      </dgm:prSet>
      <dgm:spPr/>
    </dgm:pt>
    <dgm:pt modelId="{3D8D2095-61E5-4BEA-AE2F-CABBBDB53735}" type="pres">
      <dgm:prSet presAssocID="{9BF88FE7-1335-4436-B984-4885ECEA4497}" presName="compNode" presStyleCnt="0"/>
      <dgm:spPr/>
    </dgm:pt>
    <dgm:pt modelId="{6BFC2D89-9314-4808-B80E-49922FE2213D}" type="pres">
      <dgm:prSet presAssocID="{9BF88FE7-1335-4436-B984-4885ECEA4497}" presName="bgRect" presStyleLbl="bgShp" presStyleIdx="0" presStyleCnt="2"/>
      <dgm:spPr/>
    </dgm:pt>
    <dgm:pt modelId="{1FEBF6F4-6EA1-4F2D-9DE2-5F84AF0BA39E}" type="pres">
      <dgm:prSet presAssocID="{9BF88FE7-1335-4436-B984-4885ECEA4497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ong sleeve shirt"/>
        </a:ext>
      </dgm:extLst>
    </dgm:pt>
    <dgm:pt modelId="{A37CD198-3DDE-44E0-A52B-397D4E31C6A5}" type="pres">
      <dgm:prSet presAssocID="{9BF88FE7-1335-4436-B984-4885ECEA4497}" presName="spaceRect" presStyleCnt="0"/>
      <dgm:spPr/>
    </dgm:pt>
    <dgm:pt modelId="{E7D75191-F2E1-438D-BD32-125445975660}" type="pres">
      <dgm:prSet presAssocID="{9BF88FE7-1335-4436-B984-4885ECEA4497}" presName="parTx" presStyleLbl="revTx" presStyleIdx="0" presStyleCnt="2">
        <dgm:presLayoutVars>
          <dgm:chMax val="0"/>
          <dgm:chPref val="0"/>
        </dgm:presLayoutVars>
      </dgm:prSet>
      <dgm:spPr/>
    </dgm:pt>
    <dgm:pt modelId="{E725DBB7-C8AC-4685-A87B-1F33E00DFC1F}" type="pres">
      <dgm:prSet presAssocID="{2F511430-4683-46AD-8882-4501F0F19427}" presName="sibTrans" presStyleCnt="0"/>
      <dgm:spPr/>
    </dgm:pt>
    <dgm:pt modelId="{1871AAFD-40DF-43D4-BE1E-5002AC58B8BD}" type="pres">
      <dgm:prSet presAssocID="{2C6F1FFB-71C6-4A14-A5AE-3F236F5B0570}" presName="compNode" presStyleCnt="0"/>
      <dgm:spPr/>
    </dgm:pt>
    <dgm:pt modelId="{81049B93-CC9E-4CA9-8498-E553552A7AD4}" type="pres">
      <dgm:prSet presAssocID="{2C6F1FFB-71C6-4A14-A5AE-3F236F5B0570}" presName="bgRect" presStyleLbl="bgShp" presStyleIdx="1" presStyleCnt="2"/>
      <dgm:spPr/>
    </dgm:pt>
    <dgm:pt modelId="{FFBF4C13-EDED-48A4-B026-06B1C785FD7D}" type="pres">
      <dgm:prSet presAssocID="{2C6F1FFB-71C6-4A14-A5AE-3F236F5B0570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hoolhouse"/>
        </a:ext>
      </dgm:extLst>
    </dgm:pt>
    <dgm:pt modelId="{E2EFCF76-2FFC-4A71-818B-9B07CDE6B116}" type="pres">
      <dgm:prSet presAssocID="{2C6F1FFB-71C6-4A14-A5AE-3F236F5B0570}" presName="spaceRect" presStyleCnt="0"/>
      <dgm:spPr/>
    </dgm:pt>
    <dgm:pt modelId="{27BDA042-7A24-4E9D-9434-29272FF1E12B}" type="pres">
      <dgm:prSet presAssocID="{2C6F1FFB-71C6-4A14-A5AE-3F236F5B0570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B21C9D3D-A05F-4CF0-BDA3-093B6B802E36}" srcId="{6F186991-AE23-4EB1-A7B8-BF539F521C49}" destId="{9BF88FE7-1335-4436-B984-4885ECEA4497}" srcOrd="0" destOrd="0" parTransId="{4AA74C1E-39A9-4545-A453-C83A8A04D109}" sibTransId="{2F511430-4683-46AD-8882-4501F0F19427}"/>
    <dgm:cxn modelId="{8F2FD863-2A4C-47A9-9499-22F53C3285A0}" type="presOf" srcId="{2C6F1FFB-71C6-4A14-A5AE-3F236F5B0570}" destId="{27BDA042-7A24-4E9D-9434-29272FF1E12B}" srcOrd="0" destOrd="0" presId="urn:microsoft.com/office/officeart/2018/2/layout/IconVerticalSolidList"/>
    <dgm:cxn modelId="{314F7C8D-1016-4E11-81DB-CCA358408FE5}" type="presOf" srcId="{9BF88FE7-1335-4436-B984-4885ECEA4497}" destId="{E7D75191-F2E1-438D-BD32-125445975660}" srcOrd="0" destOrd="0" presId="urn:microsoft.com/office/officeart/2018/2/layout/IconVerticalSolidList"/>
    <dgm:cxn modelId="{10C6C5AA-8F45-46E5-9018-904B493A05D7}" type="presOf" srcId="{6F186991-AE23-4EB1-A7B8-BF539F521C49}" destId="{A4507A65-0490-4C63-A0CB-2607320A1A44}" srcOrd="0" destOrd="0" presId="urn:microsoft.com/office/officeart/2018/2/layout/IconVerticalSolidList"/>
    <dgm:cxn modelId="{E327DECA-FF71-4328-88B0-434A6477FFEE}" srcId="{6F186991-AE23-4EB1-A7B8-BF539F521C49}" destId="{2C6F1FFB-71C6-4A14-A5AE-3F236F5B0570}" srcOrd="1" destOrd="0" parTransId="{93BE4BC1-E65F-4C46-9BB3-1E45BD571AD5}" sibTransId="{9A07F581-EE31-4561-B9A9-EB7DC81409CF}"/>
    <dgm:cxn modelId="{C89C846C-3C2C-48D5-92C5-484D232ABD18}" type="presParOf" srcId="{A4507A65-0490-4C63-A0CB-2607320A1A44}" destId="{3D8D2095-61E5-4BEA-AE2F-CABBBDB53735}" srcOrd="0" destOrd="0" presId="urn:microsoft.com/office/officeart/2018/2/layout/IconVerticalSolidList"/>
    <dgm:cxn modelId="{EB889798-C2BC-4A00-BDCF-CD42ACC57FD6}" type="presParOf" srcId="{3D8D2095-61E5-4BEA-AE2F-CABBBDB53735}" destId="{6BFC2D89-9314-4808-B80E-49922FE2213D}" srcOrd="0" destOrd="0" presId="urn:microsoft.com/office/officeart/2018/2/layout/IconVerticalSolidList"/>
    <dgm:cxn modelId="{F1CE34C2-9D93-4137-85CF-B540384F67F0}" type="presParOf" srcId="{3D8D2095-61E5-4BEA-AE2F-CABBBDB53735}" destId="{1FEBF6F4-6EA1-4F2D-9DE2-5F84AF0BA39E}" srcOrd="1" destOrd="0" presId="urn:microsoft.com/office/officeart/2018/2/layout/IconVerticalSolidList"/>
    <dgm:cxn modelId="{7E8097B0-946B-4FDD-9C00-E63269B1C66E}" type="presParOf" srcId="{3D8D2095-61E5-4BEA-AE2F-CABBBDB53735}" destId="{A37CD198-3DDE-44E0-A52B-397D4E31C6A5}" srcOrd="2" destOrd="0" presId="urn:microsoft.com/office/officeart/2018/2/layout/IconVerticalSolidList"/>
    <dgm:cxn modelId="{BB746A3E-5029-4B1D-A0FD-A0663E6109F8}" type="presParOf" srcId="{3D8D2095-61E5-4BEA-AE2F-CABBBDB53735}" destId="{E7D75191-F2E1-438D-BD32-125445975660}" srcOrd="3" destOrd="0" presId="urn:microsoft.com/office/officeart/2018/2/layout/IconVerticalSolidList"/>
    <dgm:cxn modelId="{807F3EFA-442A-4070-AF86-AA6804D70D93}" type="presParOf" srcId="{A4507A65-0490-4C63-A0CB-2607320A1A44}" destId="{E725DBB7-C8AC-4685-A87B-1F33E00DFC1F}" srcOrd="1" destOrd="0" presId="urn:microsoft.com/office/officeart/2018/2/layout/IconVerticalSolidList"/>
    <dgm:cxn modelId="{B495323D-1F21-4698-9020-07701EAD9C08}" type="presParOf" srcId="{A4507A65-0490-4C63-A0CB-2607320A1A44}" destId="{1871AAFD-40DF-43D4-BE1E-5002AC58B8BD}" srcOrd="2" destOrd="0" presId="urn:microsoft.com/office/officeart/2018/2/layout/IconVerticalSolidList"/>
    <dgm:cxn modelId="{D9843A9D-5923-45D6-9F98-04F6F8EE3FF9}" type="presParOf" srcId="{1871AAFD-40DF-43D4-BE1E-5002AC58B8BD}" destId="{81049B93-CC9E-4CA9-8498-E553552A7AD4}" srcOrd="0" destOrd="0" presId="urn:microsoft.com/office/officeart/2018/2/layout/IconVerticalSolidList"/>
    <dgm:cxn modelId="{8739D338-7548-4847-8195-D117998A2B8B}" type="presParOf" srcId="{1871AAFD-40DF-43D4-BE1E-5002AC58B8BD}" destId="{FFBF4C13-EDED-48A4-B026-06B1C785FD7D}" srcOrd="1" destOrd="0" presId="urn:microsoft.com/office/officeart/2018/2/layout/IconVerticalSolidList"/>
    <dgm:cxn modelId="{9889EFE7-901F-48B7-AF4A-0EACF48F221B}" type="presParOf" srcId="{1871AAFD-40DF-43D4-BE1E-5002AC58B8BD}" destId="{E2EFCF76-2FFC-4A71-818B-9B07CDE6B116}" srcOrd="2" destOrd="0" presId="urn:microsoft.com/office/officeart/2018/2/layout/IconVerticalSolidList"/>
    <dgm:cxn modelId="{1991DD9F-D937-43DC-BC8D-5A50E0362D07}" type="presParOf" srcId="{1871AAFD-40DF-43D4-BE1E-5002AC58B8BD}" destId="{27BDA042-7A24-4E9D-9434-29272FF1E12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337C0E5-601D-412D-9FE9-DC5F4AE317F6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B2270302-08B5-4875-9E2D-2625552A48B2}">
      <dgm:prSet/>
      <dgm:spPr/>
      <dgm:t>
        <a:bodyPr/>
        <a:lstStyle/>
        <a:p>
          <a:r>
            <a:rPr lang="en-US"/>
            <a:t>Each classroom will have a recycling bin and a landfill bin</a:t>
          </a:r>
        </a:p>
      </dgm:t>
    </dgm:pt>
    <dgm:pt modelId="{0D653581-FACF-451A-9D91-444C5D4E0F00}" type="parTrans" cxnId="{2092F040-2597-4329-94F8-090F11C6872A}">
      <dgm:prSet/>
      <dgm:spPr/>
      <dgm:t>
        <a:bodyPr/>
        <a:lstStyle/>
        <a:p>
          <a:endParaRPr lang="en-US"/>
        </a:p>
      </dgm:t>
    </dgm:pt>
    <dgm:pt modelId="{4B186633-02F1-4F1F-8EBA-12099AFD66A2}" type="sibTrans" cxnId="{2092F040-2597-4329-94F8-090F11C6872A}">
      <dgm:prSet/>
      <dgm:spPr/>
      <dgm:t>
        <a:bodyPr/>
        <a:lstStyle/>
        <a:p>
          <a:endParaRPr lang="en-US"/>
        </a:p>
      </dgm:t>
    </dgm:pt>
    <dgm:pt modelId="{4044ED15-B352-413E-886F-D47C3C28E075}">
      <dgm:prSet/>
      <dgm:spPr/>
      <dgm:t>
        <a:bodyPr/>
        <a:lstStyle/>
        <a:p>
          <a:r>
            <a:rPr lang="en-US"/>
            <a:t>Organics &amp; Refundable bins will be in each grade level hallway and the foyer. Please access these and use appropriate bins!</a:t>
          </a:r>
        </a:p>
      </dgm:t>
    </dgm:pt>
    <dgm:pt modelId="{CC6E4ACB-7766-453F-80C9-4F394E653DBE}" type="parTrans" cxnId="{93CECA74-5914-4266-821B-CFFBF455E951}">
      <dgm:prSet/>
      <dgm:spPr/>
      <dgm:t>
        <a:bodyPr/>
        <a:lstStyle/>
        <a:p>
          <a:endParaRPr lang="en-US"/>
        </a:p>
      </dgm:t>
    </dgm:pt>
    <dgm:pt modelId="{DEB759A7-54BC-407F-83AF-A8F5E1C1E557}" type="sibTrans" cxnId="{93CECA74-5914-4266-821B-CFFBF455E951}">
      <dgm:prSet/>
      <dgm:spPr/>
      <dgm:t>
        <a:bodyPr/>
        <a:lstStyle/>
        <a:p>
          <a:endParaRPr lang="en-US"/>
        </a:p>
      </dgm:t>
    </dgm:pt>
    <dgm:pt modelId="{6C7A996E-9227-476D-B195-97B83C773219}">
      <dgm:prSet/>
      <dgm:spPr/>
      <dgm:t>
        <a:bodyPr/>
        <a:lstStyle/>
        <a:p>
          <a:r>
            <a:rPr lang="en-US"/>
            <a:t>The Foods room and other strategic locations in the school will have organics bins as well</a:t>
          </a:r>
        </a:p>
      </dgm:t>
    </dgm:pt>
    <dgm:pt modelId="{F11238E9-C551-4D9F-95AB-018F89FCA944}" type="parTrans" cxnId="{83E1E1D7-3856-4756-A9A7-B877F33BC803}">
      <dgm:prSet/>
      <dgm:spPr/>
      <dgm:t>
        <a:bodyPr/>
        <a:lstStyle/>
        <a:p>
          <a:endParaRPr lang="en-US"/>
        </a:p>
      </dgm:t>
    </dgm:pt>
    <dgm:pt modelId="{280E6691-5B69-4531-8BB4-7A3E4E72F8BB}" type="sibTrans" cxnId="{83E1E1D7-3856-4756-A9A7-B877F33BC803}">
      <dgm:prSet/>
      <dgm:spPr/>
      <dgm:t>
        <a:bodyPr/>
        <a:lstStyle/>
        <a:p>
          <a:endParaRPr lang="en-US"/>
        </a:p>
      </dgm:t>
    </dgm:pt>
    <dgm:pt modelId="{66DE2CF6-4A47-4BCD-ADE8-49A638043F71}" type="pres">
      <dgm:prSet presAssocID="{5337C0E5-601D-412D-9FE9-DC5F4AE317F6}" presName="root" presStyleCnt="0">
        <dgm:presLayoutVars>
          <dgm:dir/>
          <dgm:resizeHandles val="exact"/>
        </dgm:presLayoutVars>
      </dgm:prSet>
      <dgm:spPr/>
    </dgm:pt>
    <dgm:pt modelId="{CE018F22-4129-4010-87B6-12B8E0ED0307}" type="pres">
      <dgm:prSet presAssocID="{B2270302-08B5-4875-9E2D-2625552A48B2}" presName="compNode" presStyleCnt="0"/>
      <dgm:spPr/>
    </dgm:pt>
    <dgm:pt modelId="{5B0B59F1-B9E5-482B-981A-D78AD6E0CDEA}" type="pres">
      <dgm:prSet presAssocID="{B2270302-08B5-4875-9E2D-2625552A48B2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cycle"/>
        </a:ext>
      </dgm:extLst>
    </dgm:pt>
    <dgm:pt modelId="{9467F92E-3DB2-4CC3-A946-59DA16610C56}" type="pres">
      <dgm:prSet presAssocID="{B2270302-08B5-4875-9E2D-2625552A48B2}" presName="spaceRect" presStyleCnt="0"/>
      <dgm:spPr/>
    </dgm:pt>
    <dgm:pt modelId="{905F7838-8614-4B23-B91B-D7E68FDF3219}" type="pres">
      <dgm:prSet presAssocID="{B2270302-08B5-4875-9E2D-2625552A48B2}" presName="textRect" presStyleLbl="revTx" presStyleIdx="0" presStyleCnt="3">
        <dgm:presLayoutVars>
          <dgm:chMax val="1"/>
          <dgm:chPref val="1"/>
        </dgm:presLayoutVars>
      </dgm:prSet>
      <dgm:spPr/>
    </dgm:pt>
    <dgm:pt modelId="{D2A6F778-CA8E-405A-8269-5784BBBBE43F}" type="pres">
      <dgm:prSet presAssocID="{4B186633-02F1-4F1F-8EBA-12099AFD66A2}" presName="sibTrans" presStyleCnt="0"/>
      <dgm:spPr/>
    </dgm:pt>
    <dgm:pt modelId="{62BFB71D-DDCD-4389-B3D7-9C2688D3593D}" type="pres">
      <dgm:prSet presAssocID="{4044ED15-B352-413E-886F-D47C3C28E075}" presName="compNode" presStyleCnt="0"/>
      <dgm:spPr/>
    </dgm:pt>
    <dgm:pt modelId="{A9465183-4AF0-4851-83D6-21B10B19EE7A}" type="pres">
      <dgm:prSet presAssocID="{4044ED15-B352-413E-886F-D47C3C28E075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cycle Sign"/>
        </a:ext>
      </dgm:extLst>
    </dgm:pt>
    <dgm:pt modelId="{51DCF694-7C58-4552-A6C1-225C12996708}" type="pres">
      <dgm:prSet presAssocID="{4044ED15-B352-413E-886F-D47C3C28E075}" presName="spaceRect" presStyleCnt="0"/>
      <dgm:spPr/>
    </dgm:pt>
    <dgm:pt modelId="{EBFC1540-B1CC-43F2-8892-3AE33895E0A9}" type="pres">
      <dgm:prSet presAssocID="{4044ED15-B352-413E-886F-D47C3C28E075}" presName="textRect" presStyleLbl="revTx" presStyleIdx="1" presStyleCnt="3">
        <dgm:presLayoutVars>
          <dgm:chMax val="1"/>
          <dgm:chPref val="1"/>
        </dgm:presLayoutVars>
      </dgm:prSet>
      <dgm:spPr/>
    </dgm:pt>
    <dgm:pt modelId="{641A2402-F0D6-4449-8726-51F14439A578}" type="pres">
      <dgm:prSet presAssocID="{DEB759A7-54BC-407F-83AF-A8F5E1C1E557}" presName="sibTrans" presStyleCnt="0"/>
      <dgm:spPr/>
    </dgm:pt>
    <dgm:pt modelId="{F9E28630-620A-4F28-8ECF-172BB84EEC9B}" type="pres">
      <dgm:prSet presAssocID="{6C7A996E-9227-476D-B195-97B83C773219}" presName="compNode" presStyleCnt="0"/>
      <dgm:spPr/>
    </dgm:pt>
    <dgm:pt modelId="{7E3F376C-6CAC-4994-B9D3-A263F4DE6D1A}" type="pres">
      <dgm:prSet presAssocID="{6C7A996E-9227-476D-B195-97B83C773219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ork and knife"/>
        </a:ext>
      </dgm:extLst>
    </dgm:pt>
    <dgm:pt modelId="{8F41689A-DF05-4435-B1EF-5F58AECBD8DC}" type="pres">
      <dgm:prSet presAssocID="{6C7A996E-9227-476D-B195-97B83C773219}" presName="spaceRect" presStyleCnt="0"/>
      <dgm:spPr/>
    </dgm:pt>
    <dgm:pt modelId="{9F6267A7-E416-4A60-8A62-210369E96E88}" type="pres">
      <dgm:prSet presAssocID="{6C7A996E-9227-476D-B195-97B83C773219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7B4B5A2F-8AE3-47EC-83D7-F04A30107EAB}" type="presOf" srcId="{B2270302-08B5-4875-9E2D-2625552A48B2}" destId="{905F7838-8614-4B23-B91B-D7E68FDF3219}" srcOrd="0" destOrd="0" presId="urn:microsoft.com/office/officeart/2018/2/layout/IconLabelList"/>
    <dgm:cxn modelId="{2092F040-2597-4329-94F8-090F11C6872A}" srcId="{5337C0E5-601D-412D-9FE9-DC5F4AE317F6}" destId="{B2270302-08B5-4875-9E2D-2625552A48B2}" srcOrd="0" destOrd="0" parTransId="{0D653581-FACF-451A-9D91-444C5D4E0F00}" sibTransId="{4B186633-02F1-4F1F-8EBA-12099AFD66A2}"/>
    <dgm:cxn modelId="{1C02A568-C00F-4E5B-89F4-2D5F95F59B6E}" type="presOf" srcId="{5337C0E5-601D-412D-9FE9-DC5F4AE317F6}" destId="{66DE2CF6-4A47-4BCD-ADE8-49A638043F71}" srcOrd="0" destOrd="0" presId="urn:microsoft.com/office/officeart/2018/2/layout/IconLabelList"/>
    <dgm:cxn modelId="{93CECA74-5914-4266-821B-CFFBF455E951}" srcId="{5337C0E5-601D-412D-9FE9-DC5F4AE317F6}" destId="{4044ED15-B352-413E-886F-D47C3C28E075}" srcOrd="1" destOrd="0" parTransId="{CC6E4ACB-7766-453F-80C9-4F394E653DBE}" sibTransId="{DEB759A7-54BC-407F-83AF-A8F5E1C1E557}"/>
    <dgm:cxn modelId="{73275389-1DFC-4142-B8D5-17635EA4A7AA}" type="presOf" srcId="{4044ED15-B352-413E-886F-D47C3C28E075}" destId="{EBFC1540-B1CC-43F2-8892-3AE33895E0A9}" srcOrd="0" destOrd="0" presId="urn:microsoft.com/office/officeart/2018/2/layout/IconLabelList"/>
    <dgm:cxn modelId="{BD0FFCC4-A494-413F-AF25-9BA9E16E3D62}" type="presOf" srcId="{6C7A996E-9227-476D-B195-97B83C773219}" destId="{9F6267A7-E416-4A60-8A62-210369E96E88}" srcOrd="0" destOrd="0" presId="urn:microsoft.com/office/officeart/2018/2/layout/IconLabelList"/>
    <dgm:cxn modelId="{83E1E1D7-3856-4756-A9A7-B877F33BC803}" srcId="{5337C0E5-601D-412D-9FE9-DC5F4AE317F6}" destId="{6C7A996E-9227-476D-B195-97B83C773219}" srcOrd="2" destOrd="0" parTransId="{F11238E9-C551-4D9F-95AB-018F89FCA944}" sibTransId="{280E6691-5B69-4531-8BB4-7A3E4E72F8BB}"/>
    <dgm:cxn modelId="{DE0F3894-9C7C-4A95-8639-41430346E013}" type="presParOf" srcId="{66DE2CF6-4A47-4BCD-ADE8-49A638043F71}" destId="{CE018F22-4129-4010-87B6-12B8E0ED0307}" srcOrd="0" destOrd="0" presId="urn:microsoft.com/office/officeart/2018/2/layout/IconLabelList"/>
    <dgm:cxn modelId="{E12C33EE-2153-4374-9648-D628A17B4AFA}" type="presParOf" srcId="{CE018F22-4129-4010-87B6-12B8E0ED0307}" destId="{5B0B59F1-B9E5-482B-981A-D78AD6E0CDEA}" srcOrd="0" destOrd="0" presId="urn:microsoft.com/office/officeart/2018/2/layout/IconLabelList"/>
    <dgm:cxn modelId="{7FF8FAB4-6E52-49CD-8627-E00F10A7A1B0}" type="presParOf" srcId="{CE018F22-4129-4010-87B6-12B8E0ED0307}" destId="{9467F92E-3DB2-4CC3-A946-59DA16610C56}" srcOrd="1" destOrd="0" presId="urn:microsoft.com/office/officeart/2018/2/layout/IconLabelList"/>
    <dgm:cxn modelId="{A9CF0A2B-FDF1-4511-8271-A51B52569997}" type="presParOf" srcId="{CE018F22-4129-4010-87B6-12B8E0ED0307}" destId="{905F7838-8614-4B23-B91B-D7E68FDF3219}" srcOrd="2" destOrd="0" presId="urn:microsoft.com/office/officeart/2018/2/layout/IconLabelList"/>
    <dgm:cxn modelId="{A50215F5-A1D4-43B4-B903-D9974E7A72EA}" type="presParOf" srcId="{66DE2CF6-4A47-4BCD-ADE8-49A638043F71}" destId="{D2A6F778-CA8E-405A-8269-5784BBBBE43F}" srcOrd="1" destOrd="0" presId="urn:microsoft.com/office/officeart/2018/2/layout/IconLabelList"/>
    <dgm:cxn modelId="{2FD875FB-D203-4E84-BC3E-32A0EF7736A9}" type="presParOf" srcId="{66DE2CF6-4A47-4BCD-ADE8-49A638043F71}" destId="{62BFB71D-DDCD-4389-B3D7-9C2688D3593D}" srcOrd="2" destOrd="0" presId="urn:microsoft.com/office/officeart/2018/2/layout/IconLabelList"/>
    <dgm:cxn modelId="{358C6B99-2687-4A46-8780-58A5B02BD9E8}" type="presParOf" srcId="{62BFB71D-DDCD-4389-B3D7-9C2688D3593D}" destId="{A9465183-4AF0-4851-83D6-21B10B19EE7A}" srcOrd="0" destOrd="0" presId="urn:microsoft.com/office/officeart/2018/2/layout/IconLabelList"/>
    <dgm:cxn modelId="{F7A97CB4-781E-4256-BEDC-F992BED3837A}" type="presParOf" srcId="{62BFB71D-DDCD-4389-B3D7-9C2688D3593D}" destId="{51DCF694-7C58-4552-A6C1-225C12996708}" srcOrd="1" destOrd="0" presId="urn:microsoft.com/office/officeart/2018/2/layout/IconLabelList"/>
    <dgm:cxn modelId="{A2DB0FB1-578C-478E-8588-DEF0A1275601}" type="presParOf" srcId="{62BFB71D-DDCD-4389-B3D7-9C2688D3593D}" destId="{EBFC1540-B1CC-43F2-8892-3AE33895E0A9}" srcOrd="2" destOrd="0" presId="urn:microsoft.com/office/officeart/2018/2/layout/IconLabelList"/>
    <dgm:cxn modelId="{28952146-4CBC-4FAE-A12D-64D0BC064059}" type="presParOf" srcId="{66DE2CF6-4A47-4BCD-ADE8-49A638043F71}" destId="{641A2402-F0D6-4449-8726-51F14439A578}" srcOrd="3" destOrd="0" presId="urn:microsoft.com/office/officeart/2018/2/layout/IconLabelList"/>
    <dgm:cxn modelId="{215EA93F-3976-480D-B39A-02897BB52144}" type="presParOf" srcId="{66DE2CF6-4A47-4BCD-ADE8-49A638043F71}" destId="{F9E28630-620A-4F28-8ECF-172BB84EEC9B}" srcOrd="4" destOrd="0" presId="urn:microsoft.com/office/officeart/2018/2/layout/IconLabelList"/>
    <dgm:cxn modelId="{9C52F34C-AA28-4859-BA0D-3A59B374E469}" type="presParOf" srcId="{F9E28630-620A-4F28-8ECF-172BB84EEC9B}" destId="{7E3F376C-6CAC-4994-B9D3-A263F4DE6D1A}" srcOrd="0" destOrd="0" presId="urn:microsoft.com/office/officeart/2018/2/layout/IconLabelList"/>
    <dgm:cxn modelId="{F0998FC5-45BB-4D17-8CD7-97EBE5A9E5ED}" type="presParOf" srcId="{F9E28630-620A-4F28-8ECF-172BB84EEC9B}" destId="{8F41689A-DF05-4435-B1EF-5F58AECBD8DC}" srcOrd="1" destOrd="0" presId="urn:microsoft.com/office/officeart/2018/2/layout/IconLabelList"/>
    <dgm:cxn modelId="{BA84DFE7-7AFE-4C30-BD58-25D2196D6E72}" type="presParOf" srcId="{F9E28630-620A-4F28-8ECF-172BB84EEC9B}" destId="{9F6267A7-E416-4A60-8A62-210369E96E88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04705C-F6D4-4503-92F9-7CBA773F99DE}">
      <dsp:nvSpPr>
        <dsp:cNvPr id="0" name=""/>
        <dsp:cNvSpPr/>
      </dsp:nvSpPr>
      <dsp:spPr>
        <a:xfrm>
          <a:off x="1172" y="138496"/>
          <a:ext cx="4115155" cy="26131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2CD2786-0305-4722-BB3F-CF88F8E72EC4}">
      <dsp:nvSpPr>
        <dsp:cNvPr id="0" name=""/>
        <dsp:cNvSpPr/>
      </dsp:nvSpPr>
      <dsp:spPr>
        <a:xfrm>
          <a:off x="458411" y="572873"/>
          <a:ext cx="4115155" cy="26131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Beyond complying with municipal regulations, recycling is simply the right thing to do for our environment. </a:t>
          </a:r>
          <a:r>
            <a:rPr lang="en-CA" sz="1900" kern="1200"/>
            <a:t>Schools generate a lot of waste, from paper and other classroom materials used daily, to food and snacks in classrooms, cafeterias, and canteens.</a:t>
          </a:r>
          <a:endParaRPr lang="en-US" sz="1900" kern="1200"/>
        </a:p>
      </dsp:txBody>
      <dsp:txXfrm>
        <a:off x="534947" y="649409"/>
        <a:ext cx="3962083" cy="2460051"/>
      </dsp:txXfrm>
    </dsp:sp>
    <dsp:sp modelId="{7B6B8581-C691-4752-B0B5-5701E7BBB44C}">
      <dsp:nvSpPr>
        <dsp:cNvPr id="0" name=""/>
        <dsp:cNvSpPr/>
      </dsp:nvSpPr>
      <dsp:spPr>
        <a:xfrm>
          <a:off x="5030807" y="138496"/>
          <a:ext cx="4115155" cy="26131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5001F26-9021-407E-B9F8-3B96702E1878}">
      <dsp:nvSpPr>
        <dsp:cNvPr id="0" name=""/>
        <dsp:cNvSpPr/>
      </dsp:nvSpPr>
      <dsp:spPr>
        <a:xfrm>
          <a:off x="5488046" y="572873"/>
          <a:ext cx="4115155" cy="26131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900" kern="1200"/>
            <a:t>Learning about the impacts of recycling on our environment promotes ethical citizenship and the belief that the smallest actions matter. We can make a difference to our environment.  By creating awareness and changing our waste management practices, we have an opportunity to have a positive impact on our future.  </a:t>
          </a:r>
          <a:endParaRPr lang="en-US" sz="1900" kern="1200"/>
        </a:p>
      </dsp:txBody>
      <dsp:txXfrm>
        <a:off x="5564582" y="649409"/>
        <a:ext cx="3962083" cy="24600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250303-2C89-4257-ACA1-885AD2C79DB0}">
      <dsp:nvSpPr>
        <dsp:cNvPr id="0" name=""/>
        <dsp:cNvSpPr/>
      </dsp:nvSpPr>
      <dsp:spPr>
        <a:xfrm>
          <a:off x="0" y="3490581"/>
          <a:ext cx="5913437" cy="114568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The goal of the program will be to develop a culture of responsible waste management in our school communities. </a:t>
          </a:r>
        </a:p>
      </dsp:txBody>
      <dsp:txXfrm>
        <a:off x="0" y="3490581"/>
        <a:ext cx="5913437" cy="1145686"/>
      </dsp:txXfrm>
    </dsp:sp>
    <dsp:sp modelId="{14675DEB-B805-4B24-AB0B-E66C2DDFAB4F}">
      <dsp:nvSpPr>
        <dsp:cNvPr id="0" name=""/>
        <dsp:cNvSpPr/>
      </dsp:nvSpPr>
      <dsp:spPr>
        <a:xfrm rot="10800000">
          <a:off x="0" y="1745700"/>
          <a:ext cx="5913437" cy="1762066"/>
        </a:xfrm>
        <a:prstGeom prst="upArrowCallout">
          <a:avLst/>
        </a:prstGeom>
        <a:gradFill rotWithShape="0">
          <a:gsLst>
            <a:gs pos="0">
              <a:schemeClr val="accent5">
                <a:hueOff val="-842315"/>
                <a:satOff val="-3972"/>
                <a:lumOff val="98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-842315"/>
                <a:satOff val="-3972"/>
                <a:lumOff val="98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-842315"/>
                <a:satOff val="-3972"/>
                <a:lumOff val="98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School administrators, teachers, support staff, caretakers, and students working together will make waste management easier and effective. </a:t>
          </a:r>
        </a:p>
      </dsp:txBody>
      <dsp:txXfrm rot="10800000">
        <a:off x="0" y="1745700"/>
        <a:ext cx="5913437" cy="1144938"/>
      </dsp:txXfrm>
    </dsp:sp>
    <dsp:sp modelId="{5F024A79-56CE-4B9B-BC01-F3A37E417D9B}">
      <dsp:nvSpPr>
        <dsp:cNvPr id="0" name=""/>
        <dsp:cNvSpPr/>
      </dsp:nvSpPr>
      <dsp:spPr>
        <a:xfrm rot="10800000">
          <a:off x="0" y="819"/>
          <a:ext cx="5913437" cy="1762066"/>
        </a:xfrm>
        <a:prstGeom prst="upArrowCallout">
          <a:avLst/>
        </a:prstGeom>
        <a:gradFill rotWithShape="0">
          <a:gsLst>
            <a:gs pos="0">
              <a:schemeClr val="accent5">
                <a:hueOff val="-1684631"/>
                <a:satOff val="-7944"/>
                <a:lumOff val="196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-1684631"/>
                <a:satOff val="-7944"/>
                <a:lumOff val="196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-1684631"/>
                <a:satOff val="-7944"/>
                <a:lumOff val="196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All staff and students at Lethbridge School Division have a valuable role to play in reducing waste by participating in the Lethbridge School Division Waste Program.</a:t>
          </a:r>
        </a:p>
      </dsp:txBody>
      <dsp:txXfrm rot="10800000">
        <a:off x="0" y="819"/>
        <a:ext cx="5913437" cy="114493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FC2D89-9314-4808-B80E-49922FE2213D}">
      <dsp:nvSpPr>
        <dsp:cNvPr id="0" name=""/>
        <dsp:cNvSpPr/>
      </dsp:nvSpPr>
      <dsp:spPr>
        <a:xfrm>
          <a:off x="0" y="710054"/>
          <a:ext cx="5913437" cy="143459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EBF6F4-6EA1-4F2D-9DE2-5F84AF0BA39E}">
      <dsp:nvSpPr>
        <dsp:cNvPr id="0" name=""/>
        <dsp:cNvSpPr/>
      </dsp:nvSpPr>
      <dsp:spPr>
        <a:xfrm>
          <a:off x="433966" y="1032838"/>
          <a:ext cx="789029" cy="78902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D75191-F2E1-438D-BD32-125445975660}">
      <dsp:nvSpPr>
        <dsp:cNvPr id="0" name=""/>
        <dsp:cNvSpPr/>
      </dsp:nvSpPr>
      <dsp:spPr>
        <a:xfrm>
          <a:off x="1656961" y="710054"/>
          <a:ext cx="4256475" cy="14345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1828" tIns="151828" rIns="151828" bIns="15182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“Hope is a verb with its sleeves rolled up” Dr. David Orr</a:t>
          </a:r>
        </a:p>
      </dsp:txBody>
      <dsp:txXfrm>
        <a:off x="1656961" y="710054"/>
        <a:ext cx="4256475" cy="1434599"/>
      </dsp:txXfrm>
    </dsp:sp>
    <dsp:sp modelId="{81049B93-CC9E-4CA9-8498-E553552A7AD4}">
      <dsp:nvSpPr>
        <dsp:cNvPr id="0" name=""/>
        <dsp:cNvSpPr/>
      </dsp:nvSpPr>
      <dsp:spPr>
        <a:xfrm>
          <a:off x="0" y="2492434"/>
          <a:ext cx="5913437" cy="143459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BF4C13-EDED-48A4-B026-06B1C785FD7D}">
      <dsp:nvSpPr>
        <dsp:cNvPr id="0" name=""/>
        <dsp:cNvSpPr/>
      </dsp:nvSpPr>
      <dsp:spPr>
        <a:xfrm>
          <a:off x="433966" y="2815219"/>
          <a:ext cx="789029" cy="78902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BDA042-7A24-4E9D-9434-29272FF1E12B}">
      <dsp:nvSpPr>
        <dsp:cNvPr id="0" name=""/>
        <dsp:cNvSpPr/>
      </dsp:nvSpPr>
      <dsp:spPr>
        <a:xfrm>
          <a:off x="1656961" y="2492434"/>
          <a:ext cx="4256475" cy="14345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1828" tIns="151828" rIns="151828" bIns="15182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An efficient and effective waste management program requires that </a:t>
          </a:r>
          <a:r>
            <a:rPr lang="en-US" sz="1400" u="sng" kern="1200"/>
            <a:t>all</a:t>
          </a:r>
          <a:r>
            <a:rPr lang="en-US" sz="1400" kern="1200"/>
            <a:t> students and staff are involved.  The Division will support infrastructure and division wide communication strategies.  Schools will be responsible for tailoring the day-to day practices to their school community.  </a:t>
          </a:r>
        </a:p>
      </dsp:txBody>
      <dsp:txXfrm>
        <a:off x="1656961" y="2492434"/>
        <a:ext cx="4256475" cy="143459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0B59F1-B9E5-482B-981A-D78AD6E0CDEA}">
      <dsp:nvSpPr>
        <dsp:cNvPr id="0" name=""/>
        <dsp:cNvSpPr/>
      </dsp:nvSpPr>
      <dsp:spPr>
        <a:xfrm>
          <a:off x="916421" y="703352"/>
          <a:ext cx="1248996" cy="124899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5F7838-8614-4B23-B91B-D7E68FDF3219}">
      <dsp:nvSpPr>
        <dsp:cNvPr id="0" name=""/>
        <dsp:cNvSpPr/>
      </dsp:nvSpPr>
      <dsp:spPr>
        <a:xfrm>
          <a:off x="153146" y="2299874"/>
          <a:ext cx="2775546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Each classroom will have a recycling bin and a landfill bin</a:t>
          </a:r>
        </a:p>
      </dsp:txBody>
      <dsp:txXfrm>
        <a:off x="153146" y="2299874"/>
        <a:ext cx="2775546" cy="720000"/>
      </dsp:txXfrm>
    </dsp:sp>
    <dsp:sp modelId="{A9465183-4AF0-4851-83D6-21B10B19EE7A}">
      <dsp:nvSpPr>
        <dsp:cNvPr id="0" name=""/>
        <dsp:cNvSpPr/>
      </dsp:nvSpPr>
      <dsp:spPr>
        <a:xfrm>
          <a:off x="4177689" y="703352"/>
          <a:ext cx="1248996" cy="124899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FC1540-B1CC-43F2-8892-3AE33895E0A9}">
      <dsp:nvSpPr>
        <dsp:cNvPr id="0" name=""/>
        <dsp:cNvSpPr/>
      </dsp:nvSpPr>
      <dsp:spPr>
        <a:xfrm>
          <a:off x="3414414" y="2299874"/>
          <a:ext cx="2775546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Organics &amp; Refundable bins will be in each grade level hallway and the foyer. Please access these and use appropriate bins!</a:t>
          </a:r>
        </a:p>
      </dsp:txBody>
      <dsp:txXfrm>
        <a:off x="3414414" y="2299874"/>
        <a:ext cx="2775546" cy="720000"/>
      </dsp:txXfrm>
    </dsp:sp>
    <dsp:sp modelId="{7E3F376C-6CAC-4994-B9D3-A263F4DE6D1A}">
      <dsp:nvSpPr>
        <dsp:cNvPr id="0" name=""/>
        <dsp:cNvSpPr/>
      </dsp:nvSpPr>
      <dsp:spPr>
        <a:xfrm>
          <a:off x="7438957" y="703352"/>
          <a:ext cx="1248996" cy="124899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6267A7-E416-4A60-8A62-210369E96E88}">
      <dsp:nvSpPr>
        <dsp:cNvPr id="0" name=""/>
        <dsp:cNvSpPr/>
      </dsp:nvSpPr>
      <dsp:spPr>
        <a:xfrm>
          <a:off x="6675681" y="2299874"/>
          <a:ext cx="2775546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The Foods room and other strategic locations in the school will have organics bins as well</a:t>
          </a:r>
        </a:p>
      </dsp:txBody>
      <dsp:txXfrm>
        <a:off x="6675681" y="2299874"/>
        <a:ext cx="2775546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8B00-D5D3-44EF-90DF-4616F61E6010}" type="datetimeFigureOut">
              <a:rPr lang="en-CA" smtClean="0"/>
              <a:t>2023-03-01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DAE61D1D-E6E7-42B0-9DDB-F435624439A5}" type="slidenum">
              <a:rPr lang="en-CA" smtClean="0"/>
              <a:t>‹#›</a:t>
            </a:fld>
            <a:endParaRPr lang="en-CA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9755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8B00-D5D3-44EF-90DF-4616F61E6010}" type="datetimeFigureOut">
              <a:rPr lang="en-CA" smtClean="0"/>
              <a:t>2023-03-01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61D1D-E6E7-42B0-9DDB-F435624439A5}" type="slidenum">
              <a:rPr lang="en-CA" smtClean="0"/>
              <a:t>‹#›</a:t>
            </a:fld>
            <a:endParaRPr lang="en-CA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2235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8B00-D5D3-44EF-90DF-4616F61E6010}" type="datetimeFigureOut">
              <a:rPr lang="en-CA" smtClean="0"/>
              <a:t>2023-03-01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61D1D-E6E7-42B0-9DDB-F435624439A5}" type="slidenum">
              <a:rPr lang="en-CA" smtClean="0"/>
              <a:t>‹#›</a:t>
            </a:fld>
            <a:endParaRPr lang="en-CA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8018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8B00-D5D3-44EF-90DF-4616F61E6010}" type="datetimeFigureOut">
              <a:rPr lang="en-CA" smtClean="0"/>
              <a:t>2023-03-01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61D1D-E6E7-42B0-9DDB-F435624439A5}" type="slidenum">
              <a:rPr lang="en-CA" smtClean="0"/>
              <a:t>‹#›</a:t>
            </a:fld>
            <a:endParaRPr lang="en-CA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5515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8B00-D5D3-44EF-90DF-4616F61E6010}" type="datetimeFigureOut">
              <a:rPr lang="en-CA" smtClean="0"/>
              <a:t>2023-03-01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61D1D-E6E7-42B0-9DDB-F435624439A5}" type="slidenum">
              <a:rPr lang="en-CA" smtClean="0"/>
              <a:t>‹#›</a:t>
            </a:fld>
            <a:endParaRPr lang="en-C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1500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8B00-D5D3-44EF-90DF-4616F61E6010}" type="datetimeFigureOut">
              <a:rPr lang="en-CA" smtClean="0"/>
              <a:t>2023-03-01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61D1D-E6E7-42B0-9DDB-F435624439A5}" type="slidenum">
              <a:rPr lang="en-CA" smtClean="0"/>
              <a:t>‹#›</a:t>
            </a:fld>
            <a:endParaRPr lang="en-CA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4820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8B00-D5D3-44EF-90DF-4616F61E6010}" type="datetimeFigureOut">
              <a:rPr lang="en-CA" smtClean="0"/>
              <a:t>2023-03-01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61D1D-E6E7-42B0-9DDB-F435624439A5}" type="slidenum">
              <a:rPr lang="en-CA" smtClean="0"/>
              <a:t>‹#›</a:t>
            </a:fld>
            <a:endParaRPr lang="en-CA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3048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8B00-D5D3-44EF-90DF-4616F61E6010}" type="datetimeFigureOut">
              <a:rPr lang="en-CA" smtClean="0"/>
              <a:t>2023-03-01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61D1D-E6E7-42B0-9DDB-F435624439A5}" type="slidenum">
              <a:rPr lang="en-CA" smtClean="0"/>
              <a:t>‹#›</a:t>
            </a:fld>
            <a:endParaRPr lang="en-CA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9648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8B00-D5D3-44EF-90DF-4616F61E6010}" type="datetimeFigureOut">
              <a:rPr lang="en-CA" smtClean="0"/>
              <a:t>2023-03-01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61D1D-E6E7-42B0-9DDB-F435624439A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2346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8B00-D5D3-44EF-90DF-4616F61E6010}" type="datetimeFigureOut">
              <a:rPr lang="en-CA" smtClean="0"/>
              <a:t>2023-03-01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61D1D-E6E7-42B0-9DDB-F435624439A5}" type="slidenum">
              <a:rPr lang="en-CA" smtClean="0"/>
              <a:t>‹#›</a:t>
            </a:fld>
            <a:endParaRPr lang="en-CA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5329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1F3A8B00-D5D3-44EF-90DF-4616F61E6010}" type="datetimeFigureOut">
              <a:rPr lang="en-CA" smtClean="0"/>
              <a:t>2023-03-01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61D1D-E6E7-42B0-9DDB-F435624439A5}" type="slidenum">
              <a:rPr lang="en-CA" smtClean="0"/>
              <a:t>‹#›</a:t>
            </a:fld>
            <a:endParaRPr lang="en-CA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2483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A8B00-D5D3-44EF-90DF-4616F61E6010}" type="datetimeFigureOut">
              <a:rPr lang="en-CA" smtClean="0"/>
              <a:t>2023-03-01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DAE61D1D-E6E7-42B0-9DDB-F435624439A5}" type="slidenum">
              <a:rPr lang="en-CA" smtClean="0"/>
              <a:t>‹#›</a:t>
            </a:fld>
            <a:endParaRPr lang="en-CA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4279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0712110-0BC1-4B31-B3BB-63B44222E8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466B5F3-C053-4580-B04A-1EF9498882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8F9D87-9C94-D15E-09DD-33526085AA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2616" y="962902"/>
            <a:ext cx="4176384" cy="2380828"/>
          </a:xfrm>
        </p:spPr>
        <p:txBody>
          <a:bodyPr>
            <a:normAutofit/>
          </a:bodyPr>
          <a:lstStyle/>
          <a:p>
            <a:r>
              <a:rPr lang="en-US" sz="4800"/>
              <a:t>Sustainable Schools</a:t>
            </a:r>
            <a:endParaRPr lang="en-CA" sz="48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89732B-28DF-490D-934A-E2D0BF3AFA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2617" y="3531204"/>
            <a:ext cx="4171479" cy="1610643"/>
          </a:xfrm>
        </p:spPr>
        <p:txBody>
          <a:bodyPr>
            <a:normAutofit/>
          </a:bodyPr>
          <a:lstStyle/>
          <a:p>
            <a:r>
              <a:rPr lang="en-US" sz="1600"/>
              <a:t>Best Practices Guide </a:t>
            </a:r>
            <a:endParaRPr lang="en-CA" sz="160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A6123F2-4B61-414F-A7E5-5B7828EACA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2617" y="3528543"/>
            <a:ext cx="417147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57A8C31A-B6B4-DE4E-F956-9591616DCE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411" y="967879"/>
            <a:ext cx="4960442" cy="433617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5CED634-E2D0-4AB7-96DD-816C9B52C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CDDCDFB-696D-4FDF-9B58-24F71B7C3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03729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82E7304-2AC2-4A5C-924D-A6AC3FFC5E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D8D76B-E1A9-4E4B-87D0-A63FE07EA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en-US" dirty="0"/>
              <a:t>Locations of bins</a:t>
            </a:r>
            <a:endParaRPr lang="en-CA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259FEF2-F6A5-442F-BA10-4E39EECD0A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1853754"/>
            <a:ext cx="960327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A3C183B1-1D4B-4E3D-A02E-A426E3BFA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84F420C-6D61-9B23-9B07-89AECC4A78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8444796"/>
              </p:ext>
            </p:extLst>
          </p:nvPr>
        </p:nvGraphicFramePr>
        <p:xfrm>
          <a:off x="1450975" y="2331497"/>
          <a:ext cx="9604375" cy="37232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646132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7">
            <a:extLst>
              <a:ext uri="{FF2B5EF4-FFF2-40B4-BE49-F238E27FC236}">
                <a16:creationId xmlns:a16="http://schemas.microsoft.com/office/drawing/2014/main" id="{54F891EB-ED45-44C3-95D6-FFB2EC07FA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2EA385B8-7C85-4CE0-AE3A-00EB627B34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164AF6-4952-43F8-BD1C-4324B7AE1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205" y="804519"/>
            <a:ext cx="3241820" cy="4431360"/>
          </a:xfrm>
        </p:spPr>
        <p:txBody>
          <a:bodyPr anchor="ctr">
            <a:normAutofit/>
          </a:bodyPr>
          <a:lstStyle/>
          <a:p>
            <a:r>
              <a:rPr lang="en-US" sz="3000"/>
              <a:t>Effort &amp; consideration</a:t>
            </a:r>
            <a:endParaRPr lang="en-CA" sz="3000"/>
          </a:p>
        </p:txBody>
      </p:sp>
      <p:cxnSp>
        <p:nvCxnSpPr>
          <p:cNvPr id="13" name="Straight Connector 11">
            <a:extLst>
              <a:ext uri="{FF2B5EF4-FFF2-40B4-BE49-F238E27FC236}">
                <a16:creationId xmlns:a16="http://schemas.microsoft.com/office/drawing/2014/main" id="{19AF263B-E208-40DF-A182-5193478DC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45156" y="890353"/>
            <a:ext cx="0" cy="457200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CC696-3D78-4F72-B8BE-0ACBC30457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7863" y="804520"/>
            <a:ext cx="6102559" cy="4431359"/>
          </a:xfrm>
        </p:spPr>
        <p:txBody>
          <a:bodyPr anchor="ctr">
            <a:normAutofit/>
          </a:bodyPr>
          <a:lstStyle/>
          <a:p>
            <a:r>
              <a:rPr lang="en-US"/>
              <a:t>Please be show some effort and consideration by seeking out and using appropriate bins. Caretakers go through refundable bins each week and it’s a nasty job when incorrect bins aren’t used!</a:t>
            </a:r>
            <a:endParaRPr lang="en-CA" dirty="0"/>
          </a:p>
        </p:txBody>
      </p:sp>
      <p:pic>
        <p:nvPicPr>
          <p:cNvPr id="15" name="Picture 13">
            <a:extLst>
              <a:ext uri="{FF2B5EF4-FFF2-40B4-BE49-F238E27FC236}">
                <a16:creationId xmlns:a16="http://schemas.microsoft.com/office/drawing/2014/main" id="{DCC0100C-A457-45B1-8A8B-8740F43EC1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8786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A1A58-4F6D-E833-44AF-AAF1CF8AD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en-US" dirty="0"/>
              <a:t>Why have a waste management program?</a:t>
            </a:r>
            <a:endParaRPr lang="en-CA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5E2BCB1-CFC9-4B7C-5741-A134C061F5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1491747"/>
              </p:ext>
            </p:extLst>
          </p:nvPr>
        </p:nvGraphicFramePr>
        <p:xfrm>
          <a:off x="1450975" y="2340435"/>
          <a:ext cx="9604375" cy="3324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63548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2D32A60-013B-47A8-8833-D242408091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E27932B-B694-4C4C-90D7-A0333A7C5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AECF55-CC76-20F3-FCEA-A163AA329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2303047"/>
            <a:ext cx="3272093" cy="2674198"/>
          </a:xfrm>
        </p:spPr>
        <p:txBody>
          <a:bodyPr anchor="t">
            <a:normAutofit/>
          </a:bodyPr>
          <a:lstStyle/>
          <a:p>
            <a:r>
              <a:rPr lang="en-US" dirty="0"/>
              <a:t>Who is responsible for the waste management program?</a:t>
            </a:r>
            <a:endParaRPr lang="en-CA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EBB0476-5CF0-4F44-8D68-5D42D7AEE4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2146542"/>
            <a:ext cx="327209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A9DA474E-6B91-4200-840F-0257B2358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F63C9AD-AE6E-4512-8171-91612E84C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E1A49CE-B63D-457A-A180-1C883E1A63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AD42E90-DB66-00D7-43C5-00C7564DE8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5189657"/>
              </p:ext>
            </p:extLst>
          </p:nvPr>
        </p:nvGraphicFramePr>
        <p:xfrm>
          <a:off x="5141913" y="803275"/>
          <a:ext cx="5913437" cy="4637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44322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2D32A60-013B-47A8-8833-D242408091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E27932B-B694-4C4C-90D7-A0333A7C5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205A35-46F2-61F6-9F92-1C9E890E8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2303047"/>
            <a:ext cx="3272093" cy="2674198"/>
          </a:xfrm>
        </p:spPr>
        <p:txBody>
          <a:bodyPr anchor="t">
            <a:normAutofit/>
          </a:bodyPr>
          <a:lstStyle/>
          <a:p>
            <a:r>
              <a:rPr lang="en-US" dirty="0"/>
              <a:t>How do we build a culture of waste management?</a:t>
            </a:r>
            <a:endParaRPr lang="en-CA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EBB0476-5CF0-4F44-8D68-5D42D7AEE4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2146542"/>
            <a:ext cx="327209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A9DA474E-6B91-4200-840F-0257B2358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F63C9AD-AE6E-4512-8171-91612E84C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E1A49CE-B63D-457A-A180-1C883E1A63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F01C24D-CC59-76C1-2385-6B89156EB3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3372258"/>
              </p:ext>
            </p:extLst>
          </p:nvPr>
        </p:nvGraphicFramePr>
        <p:xfrm>
          <a:off x="5141913" y="803275"/>
          <a:ext cx="5913437" cy="4637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45539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7">
            <a:extLst>
              <a:ext uri="{FF2B5EF4-FFF2-40B4-BE49-F238E27FC236}">
                <a16:creationId xmlns:a16="http://schemas.microsoft.com/office/drawing/2014/main" id="{08E7A6F0-5CD3-481E-B0F2-E7F99FE675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9">
            <a:extLst>
              <a:ext uri="{FF2B5EF4-FFF2-40B4-BE49-F238E27FC236}">
                <a16:creationId xmlns:a16="http://schemas.microsoft.com/office/drawing/2014/main" id="{511290DF-4975-4FCD-8B8D-BBC86B8366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35F3DE-6F58-E6FB-9786-A18B0D4E6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0612" y="1138228"/>
            <a:ext cx="3793685" cy="3858767"/>
          </a:xfrm>
        </p:spPr>
        <p:txBody>
          <a:bodyPr anchor="ctr">
            <a:normAutofit/>
          </a:bodyPr>
          <a:lstStyle/>
          <a:p>
            <a:r>
              <a:rPr lang="en-US" sz="3600"/>
              <a:t>What wastes need to be managed?</a:t>
            </a:r>
            <a:endParaRPr lang="en-CA" sz="3600"/>
          </a:p>
        </p:txBody>
      </p:sp>
      <p:grpSp>
        <p:nvGrpSpPr>
          <p:cNvPr id="33" name="Group 11">
            <a:extLst>
              <a:ext uri="{FF2B5EF4-FFF2-40B4-BE49-F238E27FC236}">
                <a16:creationId xmlns:a16="http://schemas.microsoft.com/office/drawing/2014/main" id="{357CA18A-A333-4DCB-842B-76827D2EC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100021" y="638300"/>
            <a:ext cx="6409605" cy="4858625"/>
            <a:chOff x="7807230" y="2012810"/>
            <a:chExt cx="3251252" cy="345986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E785FC3-CE7B-46F8-8C7A-EBBF001EDB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13">
              <a:extLst>
                <a:ext uri="{FF2B5EF4-FFF2-40B4-BE49-F238E27FC236}">
                  <a16:creationId xmlns:a16="http://schemas.microsoft.com/office/drawing/2014/main" id="{75069D9A-30C7-4159-880C-DD2BDC5100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Rectangle 15">
            <a:extLst>
              <a:ext uri="{FF2B5EF4-FFF2-40B4-BE49-F238E27FC236}">
                <a16:creationId xmlns:a16="http://schemas.microsoft.com/office/drawing/2014/main" id="{D9FE1511-6E1B-4F0E-8FF0-958527181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9891" y="973636"/>
            <a:ext cx="5769864" cy="4187952"/>
          </a:xfrm>
          <a:prstGeom prst="rect">
            <a:avLst/>
          </a:prstGeom>
          <a:solidFill>
            <a:srgbClr val="FFFFFF"/>
          </a:solidFill>
          <a:ln w="6350">
            <a:solidFill>
              <a:srgbClr val="DFD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ABC992-3DE8-810D-A734-76B18B57C9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4483" y="1138228"/>
            <a:ext cx="5440680" cy="3858768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1600">
                <a:solidFill>
                  <a:srgbClr val="000000"/>
                </a:solidFill>
              </a:rPr>
              <a:t>The City of Lethbridge dictates the type of materials that may be considered waste, recyclable, or organics.  Lethbridge School Divisions will follow these guidelines with a few exceptions. A bin system will be used to assist with the sorting of materials.</a:t>
            </a:r>
          </a:p>
          <a:p>
            <a:pPr marL="514350" indent="-514350">
              <a:lnSpc>
                <a:spcPct val="110000"/>
              </a:lnSpc>
              <a:buFont typeface="+mj-lt"/>
              <a:buAutoNum type="alphaUcPeriod"/>
            </a:pPr>
            <a:r>
              <a:rPr lang="en-US" sz="1600">
                <a:solidFill>
                  <a:srgbClr val="000000"/>
                </a:solidFill>
              </a:rPr>
              <a:t>Recyclables: Blue bin – </a:t>
            </a:r>
            <a:r>
              <a:rPr lang="en-US" sz="1600" i="1">
                <a:solidFill>
                  <a:srgbClr val="000000"/>
                </a:solidFill>
              </a:rPr>
              <a:t>paper, cardboard, hard plastics, metal cans, newspaper, etc.</a:t>
            </a:r>
          </a:p>
          <a:p>
            <a:pPr marL="514350" indent="-514350">
              <a:lnSpc>
                <a:spcPct val="110000"/>
              </a:lnSpc>
              <a:buFont typeface="+mj-lt"/>
              <a:buAutoNum type="alphaUcPeriod"/>
            </a:pPr>
            <a:r>
              <a:rPr lang="en-US" sz="1600">
                <a:solidFill>
                  <a:srgbClr val="000000"/>
                </a:solidFill>
              </a:rPr>
              <a:t>Organics: Green bin – </a:t>
            </a:r>
            <a:r>
              <a:rPr lang="en-US" sz="1600" i="1">
                <a:solidFill>
                  <a:srgbClr val="000000"/>
                </a:solidFill>
              </a:rPr>
              <a:t>“table scraps”, plants, leaves, food soiled paper products, shredded paper, etc.</a:t>
            </a:r>
          </a:p>
          <a:p>
            <a:pPr marL="514350" indent="-514350">
              <a:lnSpc>
                <a:spcPct val="110000"/>
              </a:lnSpc>
              <a:buFont typeface="+mj-lt"/>
              <a:buAutoNum type="alphaUcPeriod"/>
            </a:pPr>
            <a:r>
              <a:rPr lang="en-US" sz="1600">
                <a:solidFill>
                  <a:srgbClr val="000000"/>
                </a:solidFill>
              </a:rPr>
              <a:t>Refundable: Grey bin – </a:t>
            </a:r>
            <a:r>
              <a:rPr lang="en-US" sz="1600" i="1">
                <a:solidFill>
                  <a:srgbClr val="000000"/>
                </a:solidFill>
              </a:rPr>
              <a:t>juice boxes, pop cans, milk containers, etc.</a:t>
            </a:r>
          </a:p>
          <a:p>
            <a:pPr marL="514350" indent="-514350">
              <a:lnSpc>
                <a:spcPct val="110000"/>
              </a:lnSpc>
              <a:buFont typeface="+mj-lt"/>
              <a:buAutoNum type="alphaUcPeriod"/>
            </a:pPr>
            <a:r>
              <a:rPr lang="en-US" sz="1600">
                <a:solidFill>
                  <a:srgbClr val="000000"/>
                </a:solidFill>
              </a:rPr>
              <a:t>Waste: Black bin – </a:t>
            </a:r>
            <a:r>
              <a:rPr lang="en-US" sz="1600" i="1">
                <a:solidFill>
                  <a:srgbClr val="000000"/>
                </a:solidFill>
              </a:rPr>
              <a:t>plastic bags, Styrofoam, mixed product packaging and items that don’t fit the other categories.</a:t>
            </a:r>
            <a:endParaRPr lang="en-CA" sz="1600" i="1">
              <a:solidFill>
                <a:srgbClr val="000000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25CEF6D-5E98-4B5C-A10F-7459C1EEF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5C73161-1E4E-4E6A-91B2-E885CF8FF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8129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4977F1E1-2B6F-4BB6-899F-67D8764D8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66" name="Rectangle 65">
            <a:extLst>
              <a:ext uri="{FF2B5EF4-FFF2-40B4-BE49-F238E27FC236}">
                <a16:creationId xmlns:a16="http://schemas.microsoft.com/office/drawing/2014/main" id="{315B18DF-1A4F-456F-8E0E-8CFE4C8089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E334CD9B-39EA-42AE-8A1F-0D40028F3F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CABF90-A564-432B-A3B1-047618996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2616" y="962902"/>
            <a:ext cx="3525640" cy="2380828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4800" dirty="0"/>
              <a:t>Recycling  (blue bin)</a:t>
            </a: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E7C3AE2A-04FA-4B67-9C14-0D990CA6A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2617" y="3528543"/>
            <a:ext cx="352149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72" name="Group 71">
            <a:extLst>
              <a:ext uri="{FF2B5EF4-FFF2-40B4-BE49-F238E27FC236}">
                <a16:creationId xmlns:a16="http://schemas.microsoft.com/office/drawing/2014/main" id="{24C6E9FA-459B-47A6-93ED-A57860553C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0131" y="482171"/>
            <a:ext cx="6091791" cy="5149101"/>
            <a:chOff x="5446003" y="583365"/>
            <a:chExt cx="6091790" cy="5181928"/>
          </a:xfrm>
        </p:grpSpPr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47C1C93F-E23C-45AE-9DA2-42554BD6CC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46003" y="583365"/>
              <a:ext cx="609179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918F65DC-4B7C-4988-82E8-131C26140C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64828" y="915807"/>
              <a:ext cx="54617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661373E-EF2B-4150-BF04-221C8DD2DC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6" r="985" b="1"/>
          <a:stretch/>
        </p:blipFill>
        <p:spPr>
          <a:xfrm>
            <a:off x="6093926" y="1116345"/>
            <a:ext cx="4821551" cy="3866172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8E7CFEF1-65E1-4CEE-91CA-B6B73B84B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FCA742D8-7814-4F8A-AEF8-1857FB21F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5112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4977F1E1-2B6F-4BB6-899F-67D8764D8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315B18DF-1A4F-456F-8E0E-8CFE4C8089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334CD9B-39EA-42AE-8A1F-0D40028F3F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F412ED-C994-43E1-B65B-B171DEB51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2616" y="962902"/>
            <a:ext cx="3525640" cy="2380828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4800" dirty="0"/>
              <a:t>Organics (green bin)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E7C3AE2A-04FA-4B67-9C14-0D990CA6A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2617" y="3528543"/>
            <a:ext cx="352149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51" name="Group 50">
            <a:extLst>
              <a:ext uri="{FF2B5EF4-FFF2-40B4-BE49-F238E27FC236}">
                <a16:creationId xmlns:a16="http://schemas.microsoft.com/office/drawing/2014/main" id="{24C6E9FA-459B-47A6-93ED-A57860553C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0131" y="482171"/>
            <a:ext cx="6091791" cy="5149101"/>
            <a:chOff x="5446003" y="583365"/>
            <a:chExt cx="6091790" cy="5181928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47C1C93F-E23C-45AE-9DA2-42554BD6CC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46003" y="583365"/>
              <a:ext cx="609179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918F65DC-4B7C-4988-82E8-131C26140C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64828" y="915807"/>
              <a:ext cx="54617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3AC38A7-A5D5-4CE0-8865-792F3D8F4B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" r="3317" b="1"/>
          <a:stretch/>
        </p:blipFill>
        <p:spPr>
          <a:xfrm>
            <a:off x="6093926" y="1116345"/>
            <a:ext cx="4821551" cy="3866172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8E7CFEF1-65E1-4CEE-91CA-B6B73B84B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FCA742D8-7814-4F8A-AEF8-1857FB21F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9363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977F1E1-2B6F-4BB6-899F-67D8764D8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315B18DF-1A4F-456F-8E0E-8CFE4C8089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334CD9B-39EA-42AE-8A1F-0D40028F3F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E0BF8D-BA87-4CE7-BFF6-C30F488CD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2616" y="962902"/>
            <a:ext cx="3525640" cy="2380828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3700" dirty="0" err="1"/>
              <a:t>Refundables</a:t>
            </a:r>
            <a:r>
              <a:rPr lang="en-US" sz="3700" dirty="0"/>
              <a:t>  (grey bin)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7C3AE2A-04FA-4B67-9C14-0D990CA6A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2617" y="3528543"/>
            <a:ext cx="352149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4C6E9FA-459B-47A6-93ED-A57860553C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0131" y="482171"/>
            <a:ext cx="6091791" cy="5149101"/>
            <a:chOff x="5446003" y="583365"/>
            <a:chExt cx="6091790" cy="5181928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7C1C93F-E23C-45AE-9DA2-42554BD6CC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46003" y="583365"/>
              <a:ext cx="609179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18F65DC-4B7C-4988-82E8-131C26140C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64828" y="915807"/>
              <a:ext cx="54617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Content Placeholder 4" descr="Timeline&#10;&#10;Description automatically generated">
            <a:extLst>
              <a:ext uri="{FF2B5EF4-FFF2-40B4-BE49-F238E27FC236}">
                <a16:creationId xmlns:a16="http://schemas.microsoft.com/office/drawing/2014/main" id="{4035C032-4988-4F6B-B09F-FAFA8F241A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34" b="-3"/>
          <a:stretch/>
        </p:blipFill>
        <p:spPr>
          <a:xfrm>
            <a:off x="6093926" y="1116345"/>
            <a:ext cx="4821551" cy="386617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E7CFEF1-65E1-4CEE-91CA-B6B73B84B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CA742D8-7814-4F8A-AEF8-1857FB21F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56293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977F1E1-2B6F-4BB6-899F-67D8764D8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315B18DF-1A4F-456F-8E0E-8CFE4C8089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334CD9B-39EA-42AE-8A1F-0D40028F3F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382DCF-E02F-4F42-B19D-B1AFF36B1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2616" y="962902"/>
            <a:ext cx="3525640" cy="2380828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4800"/>
              <a:t>Landfill (black bin)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7C3AE2A-04FA-4B67-9C14-0D990CA6A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2617" y="3528543"/>
            <a:ext cx="352149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4C6E9FA-459B-47A6-93ED-A57860553C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0131" y="482171"/>
            <a:ext cx="6091791" cy="5149101"/>
            <a:chOff x="5446003" y="583365"/>
            <a:chExt cx="6091790" cy="5181928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7C1C93F-E23C-45AE-9DA2-42554BD6CC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46003" y="583365"/>
              <a:ext cx="609179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18F65DC-4B7C-4988-82E8-131C26140C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64828" y="915807"/>
              <a:ext cx="54617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Content Placeholder 4" descr="A picture containing text, indoor, items&#10;&#10;Description automatically generated">
            <a:extLst>
              <a:ext uri="{FF2B5EF4-FFF2-40B4-BE49-F238E27FC236}">
                <a16:creationId xmlns:a16="http://schemas.microsoft.com/office/drawing/2014/main" id="{A3368909-D45F-49DF-B7BD-A4B2A90514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52" b="4"/>
          <a:stretch/>
        </p:blipFill>
        <p:spPr>
          <a:xfrm>
            <a:off x="6093926" y="1116345"/>
            <a:ext cx="4821551" cy="386617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E7CFEF1-65E1-4CEE-91CA-B6B73B84B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CA742D8-7814-4F8A-AEF8-1857FB21F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5321045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f6853c5b-8c9f-4788-8c90-7f3fee0c2b4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DA2F7CA14E9748B9893DF90A6F9D38" ma:contentTypeVersion="16" ma:contentTypeDescription="Create a new document." ma:contentTypeScope="" ma:versionID="4643d1fae8cbe9b54f286dba435dd7de">
  <xsd:schema xmlns:xsd="http://www.w3.org/2001/XMLSchema" xmlns:xs="http://www.w3.org/2001/XMLSchema" xmlns:p="http://schemas.microsoft.com/office/2006/metadata/properties" xmlns:ns3="8c1ea0f7-e1b9-4091-964f-a7ace75080f3" xmlns:ns4="f6853c5b-8c9f-4788-8c90-7f3fee0c2b4c" targetNamespace="http://schemas.microsoft.com/office/2006/metadata/properties" ma:root="true" ma:fieldsID="912838360bce11a1782c383ca478382b" ns3:_="" ns4:_="">
    <xsd:import namespace="8c1ea0f7-e1b9-4091-964f-a7ace75080f3"/>
    <xsd:import namespace="f6853c5b-8c9f-4788-8c90-7f3fee0c2b4c"/>
    <xsd:element name="properties">
      <xsd:complexType>
        <xsd:sequence>
          <xsd:element name="documentManagement">
            <xsd:complexType>
              <xsd:all>
                <xsd:element ref="ns3:SharedWithDetails" minOccurs="0"/>
                <xsd:element ref="ns3:SharedWithUser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MediaServiceSearchProperties" minOccurs="0"/>
                <xsd:element ref="ns4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1ea0f7-e1b9-4091-964f-a7ace75080f3" elementFormDefault="qualified">
    <xsd:import namespace="http://schemas.microsoft.com/office/2006/documentManagement/types"/>
    <xsd:import namespace="http://schemas.microsoft.com/office/infopath/2007/PartnerControls"/>
    <xsd:element name="SharedWithDetails" ma:index="8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edWithUsers" ma:index="9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853c5b-8c9f-4788-8c90-7f3fee0c2b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23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9C3D10B-A8F1-4304-8E8C-C67E7F748037}">
  <ds:schemaRefs>
    <ds:schemaRef ds:uri="http://schemas.microsoft.com/office/2006/metadata/properties"/>
    <ds:schemaRef ds:uri="http://schemas.microsoft.com/office/infopath/2007/PartnerControls"/>
    <ds:schemaRef ds:uri="f6853c5b-8c9f-4788-8c90-7f3fee0c2b4c"/>
  </ds:schemaRefs>
</ds:datastoreItem>
</file>

<file path=customXml/itemProps2.xml><?xml version="1.0" encoding="utf-8"?>
<ds:datastoreItem xmlns:ds="http://schemas.openxmlformats.org/officeDocument/2006/customXml" ds:itemID="{B7F36510-598D-449C-B47C-ED11C67AECF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c1ea0f7-e1b9-4091-964f-a7ace75080f3"/>
    <ds:schemaRef ds:uri="f6853c5b-8c9f-4788-8c90-7f3fee0c2b4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511449A-424D-4F94-A7D8-DFD2EB67FC7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498</Words>
  <Application>Microsoft Office PowerPoint</Application>
  <PresentationFormat>Widescreen</PresentationFormat>
  <Paragraphs>28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Gill Sans MT</vt:lpstr>
      <vt:lpstr>Gallery</vt:lpstr>
      <vt:lpstr>Sustainable Schools</vt:lpstr>
      <vt:lpstr>Why have a waste management program?</vt:lpstr>
      <vt:lpstr>Who is responsible for the waste management program?</vt:lpstr>
      <vt:lpstr>How do we build a culture of waste management?</vt:lpstr>
      <vt:lpstr>What wastes need to be managed?</vt:lpstr>
      <vt:lpstr>Recycling  (blue bin)</vt:lpstr>
      <vt:lpstr>Organics (green bin)</vt:lpstr>
      <vt:lpstr>Refundables  (grey bin)</vt:lpstr>
      <vt:lpstr>Landfill (black bin)</vt:lpstr>
      <vt:lpstr>Locations of bins</vt:lpstr>
      <vt:lpstr>Effort &amp; consideration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Sustainable Schools</dc:title>
  <dc:creator>Brad Dersch</dc:creator>
  <cp:lastModifiedBy>Christine Lee</cp:lastModifiedBy>
  <cp:revision>3</cp:revision>
  <dcterms:created xsi:type="dcterms:W3CDTF">2023-02-28T20:27:26Z</dcterms:created>
  <dcterms:modified xsi:type="dcterms:W3CDTF">2023-03-01T13:52:40Z</dcterms:modified>
</cp:coreProperties>
</file>